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51" r:id="rId2"/>
    <p:sldId id="342" r:id="rId3"/>
    <p:sldId id="343" r:id="rId4"/>
    <p:sldId id="344" r:id="rId5"/>
    <p:sldId id="345" r:id="rId6"/>
    <p:sldId id="354" r:id="rId7"/>
    <p:sldId id="347" r:id="rId8"/>
    <p:sldId id="348" r:id="rId9"/>
    <p:sldId id="349" r:id="rId10"/>
    <p:sldId id="353" r:id="rId11"/>
    <p:sldId id="352" r:id="rId1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bez tytułu" id="{144B9D55-BF24-41DF-9914-48CA945459F4}">
          <p14:sldIdLst>
            <p14:sldId id="351"/>
            <p14:sldId id="342"/>
            <p14:sldId id="343"/>
            <p14:sldId id="344"/>
            <p14:sldId id="345"/>
            <p14:sldId id="354"/>
            <p14:sldId id="347"/>
            <p14:sldId id="348"/>
            <p14:sldId id="349"/>
            <p14:sldId id="353"/>
            <p14:sldId id="35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38" autoAdjust="0"/>
    <p:restoredTop sz="94660"/>
  </p:normalViewPr>
  <p:slideViewPr>
    <p:cSldViewPr snapToGrid="0">
      <p:cViewPr varScale="1">
        <p:scale>
          <a:sx n="115" d="100"/>
          <a:sy n="115" d="100"/>
        </p:scale>
        <p:origin x="52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17773F-6B0E-43F1-90EC-033CE4D8F967}" type="datetimeFigureOut">
              <a:rPr lang="pl-PL" smtClean="0"/>
              <a:t>28.06.2019</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687893-E7FD-418B-BC99-B7228B0F2C2A}" type="slidenum">
              <a:rPr lang="pl-PL" smtClean="0"/>
              <a:t>‹#›</a:t>
            </a:fld>
            <a:endParaRPr lang="pl-PL"/>
          </a:p>
        </p:txBody>
      </p:sp>
    </p:spTree>
    <p:extLst>
      <p:ext uri="{BB962C8B-B14F-4D97-AF65-F5344CB8AC3E}">
        <p14:creationId xmlns:p14="http://schemas.microsoft.com/office/powerpoint/2010/main" val="3831737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A135F7EE-EDC4-40CE-8113-23220D4C4EE0}" type="datetimeFigureOut">
              <a:rPr lang="pl-PL" smtClean="0"/>
              <a:t>28.06.2019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A4B6E15-F33A-46C2-8134-D5B4F352C12C}" type="slidenum">
              <a:rPr lang="pl-PL" smtClean="0"/>
              <a:t>‹#›</a:t>
            </a:fld>
            <a:endParaRPr lang="pl-PL"/>
          </a:p>
        </p:txBody>
      </p:sp>
    </p:spTree>
    <p:extLst>
      <p:ext uri="{BB962C8B-B14F-4D97-AF65-F5344CB8AC3E}">
        <p14:creationId xmlns:p14="http://schemas.microsoft.com/office/powerpoint/2010/main" val="2715141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A135F7EE-EDC4-40CE-8113-23220D4C4EE0}" type="datetimeFigureOut">
              <a:rPr lang="pl-PL" smtClean="0"/>
              <a:t>28.06.2019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A4B6E15-F33A-46C2-8134-D5B4F352C12C}" type="slidenum">
              <a:rPr lang="pl-PL" smtClean="0"/>
              <a:t>‹#›</a:t>
            </a:fld>
            <a:endParaRPr lang="pl-PL"/>
          </a:p>
        </p:txBody>
      </p:sp>
    </p:spTree>
    <p:extLst>
      <p:ext uri="{BB962C8B-B14F-4D97-AF65-F5344CB8AC3E}">
        <p14:creationId xmlns:p14="http://schemas.microsoft.com/office/powerpoint/2010/main" val="263835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A135F7EE-EDC4-40CE-8113-23220D4C4EE0}" type="datetimeFigureOut">
              <a:rPr lang="pl-PL" smtClean="0"/>
              <a:t>28.06.2019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A4B6E15-F33A-46C2-8134-D5B4F352C12C}" type="slidenum">
              <a:rPr lang="pl-PL" smtClean="0"/>
              <a:t>‹#›</a:t>
            </a:fld>
            <a:endParaRPr lang="pl-PL"/>
          </a:p>
        </p:txBody>
      </p:sp>
    </p:spTree>
    <p:extLst>
      <p:ext uri="{BB962C8B-B14F-4D97-AF65-F5344CB8AC3E}">
        <p14:creationId xmlns:p14="http://schemas.microsoft.com/office/powerpoint/2010/main" val="629618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A135F7EE-EDC4-40CE-8113-23220D4C4EE0}" type="datetimeFigureOut">
              <a:rPr lang="pl-PL" smtClean="0"/>
              <a:t>28.06.2019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A4B6E15-F33A-46C2-8134-D5B4F352C12C}" type="slidenum">
              <a:rPr lang="pl-PL" smtClean="0"/>
              <a:t>‹#›</a:t>
            </a:fld>
            <a:endParaRPr lang="pl-PL"/>
          </a:p>
        </p:txBody>
      </p:sp>
    </p:spTree>
    <p:extLst>
      <p:ext uri="{BB962C8B-B14F-4D97-AF65-F5344CB8AC3E}">
        <p14:creationId xmlns:p14="http://schemas.microsoft.com/office/powerpoint/2010/main" val="2970721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A135F7EE-EDC4-40CE-8113-23220D4C4EE0}" type="datetimeFigureOut">
              <a:rPr lang="pl-PL" smtClean="0"/>
              <a:t>28.06.2019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FA4B6E15-F33A-46C2-8134-D5B4F352C12C}" type="slidenum">
              <a:rPr lang="pl-PL" smtClean="0"/>
              <a:t>‹#›</a:t>
            </a:fld>
            <a:endParaRPr lang="pl-PL"/>
          </a:p>
        </p:txBody>
      </p:sp>
    </p:spTree>
    <p:extLst>
      <p:ext uri="{BB962C8B-B14F-4D97-AF65-F5344CB8AC3E}">
        <p14:creationId xmlns:p14="http://schemas.microsoft.com/office/powerpoint/2010/main" val="1792988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A135F7EE-EDC4-40CE-8113-23220D4C4EE0}" type="datetimeFigureOut">
              <a:rPr lang="pl-PL" smtClean="0"/>
              <a:t>28.06.2019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A4B6E15-F33A-46C2-8134-D5B4F352C12C}" type="slidenum">
              <a:rPr lang="pl-PL" smtClean="0"/>
              <a:t>‹#›</a:t>
            </a:fld>
            <a:endParaRPr lang="pl-PL"/>
          </a:p>
        </p:txBody>
      </p:sp>
    </p:spTree>
    <p:extLst>
      <p:ext uri="{BB962C8B-B14F-4D97-AF65-F5344CB8AC3E}">
        <p14:creationId xmlns:p14="http://schemas.microsoft.com/office/powerpoint/2010/main" val="3722999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A135F7EE-EDC4-40CE-8113-23220D4C4EE0}" type="datetimeFigureOut">
              <a:rPr lang="pl-PL" smtClean="0"/>
              <a:t>28.06.2019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FA4B6E15-F33A-46C2-8134-D5B4F352C12C}" type="slidenum">
              <a:rPr lang="pl-PL" smtClean="0"/>
              <a:t>‹#›</a:t>
            </a:fld>
            <a:endParaRPr lang="pl-PL"/>
          </a:p>
        </p:txBody>
      </p:sp>
    </p:spTree>
    <p:extLst>
      <p:ext uri="{BB962C8B-B14F-4D97-AF65-F5344CB8AC3E}">
        <p14:creationId xmlns:p14="http://schemas.microsoft.com/office/powerpoint/2010/main" val="25436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A135F7EE-EDC4-40CE-8113-23220D4C4EE0}" type="datetimeFigureOut">
              <a:rPr lang="pl-PL" smtClean="0"/>
              <a:t>28.06.2019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FA4B6E15-F33A-46C2-8134-D5B4F352C12C}" type="slidenum">
              <a:rPr lang="pl-PL" smtClean="0"/>
              <a:t>‹#›</a:t>
            </a:fld>
            <a:endParaRPr lang="pl-PL"/>
          </a:p>
        </p:txBody>
      </p:sp>
    </p:spTree>
    <p:extLst>
      <p:ext uri="{BB962C8B-B14F-4D97-AF65-F5344CB8AC3E}">
        <p14:creationId xmlns:p14="http://schemas.microsoft.com/office/powerpoint/2010/main" val="2859848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A135F7EE-EDC4-40CE-8113-23220D4C4EE0}" type="datetimeFigureOut">
              <a:rPr lang="pl-PL" smtClean="0"/>
              <a:t>28.06.2019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FA4B6E15-F33A-46C2-8134-D5B4F352C12C}" type="slidenum">
              <a:rPr lang="pl-PL" smtClean="0"/>
              <a:t>‹#›</a:t>
            </a:fld>
            <a:endParaRPr lang="pl-PL"/>
          </a:p>
        </p:txBody>
      </p:sp>
    </p:spTree>
    <p:extLst>
      <p:ext uri="{BB962C8B-B14F-4D97-AF65-F5344CB8AC3E}">
        <p14:creationId xmlns:p14="http://schemas.microsoft.com/office/powerpoint/2010/main" val="1987785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A135F7EE-EDC4-40CE-8113-23220D4C4EE0}" type="datetimeFigureOut">
              <a:rPr lang="pl-PL" smtClean="0"/>
              <a:t>28.06.2019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A4B6E15-F33A-46C2-8134-D5B4F352C12C}" type="slidenum">
              <a:rPr lang="pl-PL" smtClean="0"/>
              <a:t>‹#›</a:t>
            </a:fld>
            <a:endParaRPr lang="pl-PL"/>
          </a:p>
        </p:txBody>
      </p:sp>
    </p:spTree>
    <p:extLst>
      <p:ext uri="{BB962C8B-B14F-4D97-AF65-F5344CB8AC3E}">
        <p14:creationId xmlns:p14="http://schemas.microsoft.com/office/powerpoint/2010/main" val="401732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A135F7EE-EDC4-40CE-8113-23220D4C4EE0}" type="datetimeFigureOut">
              <a:rPr lang="pl-PL" smtClean="0"/>
              <a:t>28.06.2019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FA4B6E15-F33A-46C2-8134-D5B4F352C12C}" type="slidenum">
              <a:rPr lang="pl-PL" smtClean="0"/>
              <a:t>‹#›</a:t>
            </a:fld>
            <a:endParaRPr lang="pl-PL"/>
          </a:p>
        </p:txBody>
      </p:sp>
    </p:spTree>
    <p:extLst>
      <p:ext uri="{BB962C8B-B14F-4D97-AF65-F5344CB8AC3E}">
        <p14:creationId xmlns:p14="http://schemas.microsoft.com/office/powerpoint/2010/main" val="99669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35F7EE-EDC4-40CE-8113-23220D4C4EE0}" type="datetimeFigureOut">
              <a:rPr lang="pl-PL" smtClean="0"/>
              <a:t>28.06.2019</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4B6E15-F33A-46C2-8134-D5B4F352C12C}" type="slidenum">
              <a:rPr lang="pl-PL" smtClean="0"/>
              <a:t>‹#›</a:t>
            </a:fld>
            <a:endParaRPr lang="pl-PL"/>
          </a:p>
        </p:txBody>
      </p:sp>
    </p:spTree>
    <p:extLst>
      <p:ext uri="{BB962C8B-B14F-4D97-AF65-F5344CB8AC3E}">
        <p14:creationId xmlns:p14="http://schemas.microsoft.com/office/powerpoint/2010/main" val="2914017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p:cNvPicPr>
            <a:picLocks noChangeAspect="1"/>
          </p:cNvPicPr>
          <p:nvPr/>
        </p:nvPicPr>
        <p:blipFill>
          <a:blip r:embed="rId2"/>
          <a:stretch>
            <a:fillRect/>
          </a:stretch>
        </p:blipFill>
        <p:spPr>
          <a:xfrm>
            <a:off x="0" y="0"/>
            <a:ext cx="5377138" cy="1432684"/>
          </a:xfrm>
          <a:prstGeom prst="rect">
            <a:avLst/>
          </a:prstGeom>
        </p:spPr>
      </p:pic>
      <p:sp>
        <p:nvSpPr>
          <p:cNvPr id="2" name="Tytuł 1">
            <a:extLst>
              <a:ext uri="{FF2B5EF4-FFF2-40B4-BE49-F238E27FC236}">
                <a16:creationId xmlns:a16="http://schemas.microsoft.com/office/drawing/2014/main" id="{8A0D1D6C-8A47-4115-ACA7-645D74DDC2AF}"/>
              </a:ext>
            </a:extLst>
          </p:cNvPr>
          <p:cNvSpPr>
            <a:spLocks noGrp="1"/>
          </p:cNvSpPr>
          <p:nvPr>
            <p:ph type="ctrTitle"/>
          </p:nvPr>
        </p:nvSpPr>
        <p:spPr/>
        <p:txBody>
          <a:bodyPr/>
          <a:lstStyle/>
          <a:p>
            <a:r>
              <a:rPr lang="pl-PL" altLang="pl-PL" b="1" dirty="0">
                <a:solidFill>
                  <a:srgbClr val="002060"/>
                </a:solidFill>
                <a:latin typeface="Calibri" panose="020F0502020204030204" pitchFamily="34" charset="0"/>
              </a:rPr>
              <a:t>Wyniki kontroli</a:t>
            </a:r>
            <a:endParaRPr lang="pl-PL" dirty="0">
              <a:solidFill>
                <a:srgbClr val="002060"/>
              </a:solidFill>
            </a:endParaRPr>
          </a:p>
        </p:txBody>
      </p:sp>
      <p:sp>
        <p:nvSpPr>
          <p:cNvPr id="4" name="Podtytuł 3">
            <a:extLst>
              <a:ext uri="{FF2B5EF4-FFF2-40B4-BE49-F238E27FC236}">
                <a16:creationId xmlns:a16="http://schemas.microsoft.com/office/drawing/2014/main" id="{D278747C-F483-405D-A38E-3D36B2CD25DC}"/>
              </a:ext>
            </a:extLst>
          </p:cNvPr>
          <p:cNvSpPr>
            <a:spLocks noGrp="1"/>
          </p:cNvSpPr>
          <p:nvPr>
            <p:ph type="subTitle" idx="1"/>
          </p:nvPr>
        </p:nvSpPr>
        <p:spPr>
          <a:xfrm>
            <a:off x="1524000" y="3602038"/>
            <a:ext cx="9144000" cy="2714872"/>
          </a:xfrm>
        </p:spPr>
        <p:txBody>
          <a:bodyPr>
            <a:normAutofit/>
          </a:bodyPr>
          <a:lstStyle/>
          <a:p>
            <a:endParaRPr lang="pl-PL" altLang="pl-PL" b="1" dirty="0"/>
          </a:p>
          <a:p>
            <a:endParaRPr lang="pl-PL" altLang="pl-PL" b="1" dirty="0"/>
          </a:p>
          <a:p>
            <a:endParaRPr lang="pl-PL" altLang="pl-PL" b="1" dirty="0"/>
          </a:p>
          <a:p>
            <a:r>
              <a:rPr lang="pl-PL" altLang="pl-PL" sz="1600" b="1" dirty="0">
                <a:solidFill>
                  <a:srgbClr val="002060"/>
                </a:solidFill>
              </a:rPr>
              <a:t>Warszawa, czerwiec 2019 r.</a:t>
            </a:r>
          </a:p>
          <a:p>
            <a:endParaRPr lang="pl-PL" dirty="0"/>
          </a:p>
        </p:txBody>
      </p:sp>
    </p:spTree>
    <p:extLst>
      <p:ext uri="{BB962C8B-B14F-4D97-AF65-F5344CB8AC3E}">
        <p14:creationId xmlns:p14="http://schemas.microsoft.com/office/powerpoint/2010/main" val="2394158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ytuł 4">
            <a:extLst>
              <a:ext uri="{FF2B5EF4-FFF2-40B4-BE49-F238E27FC236}">
                <a16:creationId xmlns:a16="http://schemas.microsoft.com/office/drawing/2014/main" id="{10767AE3-E8B3-4FCA-B01B-D2E5C8916328}"/>
              </a:ext>
            </a:extLst>
          </p:cNvPr>
          <p:cNvSpPr>
            <a:spLocks noGrp="1"/>
          </p:cNvSpPr>
          <p:nvPr>
            <p:ph type="title"/>
          </p:nvPr>
        </p:nvSpPr>
        <p:spPr>
          <a:xfrm>
            <a:off x="2014538" y="1268413"/>
            <a:ext cx="8229600" cy="1143000"/>
          </a:xfrm>
        </p:spPr>
        <p:txBody>
          <a:bodyPr/>
          <a:lstStyle/>
          <a:p>
            <a:pPr algn="ctr"/>
            <a:r>
              <a:rPr lang="pl-PL" altLang="pl-PL" sz="2800" dirty="0" smtClean="0">
                <a:solidFill>
                  <a:srgbClr val="002060"/>
                </a:solidFill>
              </a:rPr>
              <a:t>Prawidłowe tytułowanie przelewów:</a:t>
            </a:r>
            <a:endParaRPr lang="pl-PL" altLang="pl-PL" sz="2800" dirty="0">
              <a:solidFill>
                <a:srgbClr val="002060"/>
              </a:solidFill>
            </a:endParaRPr>
          </a:p>
        </p:txBody>
      </p:sp>
      <p:sp>
        <p:nvSpPr>
          <p:cNvPr id="6" name="Symbol zastępczy zawartości 5">
            <a:extLst>
              <a:ext uri="{FF2B5EF4-FFF2-40B4-BE49-F238E27FC236}">
                <a16:creationId xmlns:a16="http://schemas.microsoft.com/office/drawing/2014/main" id="{991B2CFB-40E7-4E23-A618-FD90225FFC62}"/>
              </a:ext>
            </a:extLst>
          </p:cNvPr>
          <p:cNvSpPr>
            <a:spLocks noGrp="1"/>
          </p:cNvSpPr>
          <p:nvPr>
            <p:ph idx="1"/>
          </p:nvPr>
        </p:nvSpPr>
        <p:spPr>
          <a:xfrm>
            <a:off x="1103474" y="2363787"/>
            <a:ext cx="10250326" cy="4175125"/>
          </a:xfrm>
        </p:spPr>
        <p:txBody>
          <a:bodyPr/>
          <a:lstStyle/>
          <a:p>
            <a:pPr algn="just">
              <a:lnSpc>
                <a:spcPct val="150000"/>
              </a:lnSpc>
              <a:defRPr/>
            </a:pPr>
            <a:r>
              <a:rPr lang="pl-PL" sz="2000" dirty="0" smtClean="0"/>
              <a:t> Świadczenie wychowawcze – dodatkowa adnotacja o treści: </a:t>
            </a:r>
            <a:r>
              <a:rPr lang="pl-PL" sz="2000" b="1" dirty="0" smtClean="0"/>
              <a:t>„R.500+”</a:t>
            </a:r>
            <a:endParaRPr lang="pl-PL" sz="2000" b="1" dirty="0"/>
          </a:p>
          <a:p>
            <a:pPr algn="just">
              <a:lnSpc>
                <a:spcPct val="150000"/>
              </a:lnSpc>
              <a:defRPr/>
            </a:pPr>
            <a:r>
              <a:rPr lang="pl-PL" sz="2000" dirty="0" smtClean="0"/>
              <a:t> Świadczenie „Dobry start” </a:t>
            </a:r>
            <a:r>
              <a:rPr lang="pl-PL" sz="2000" dirty="0"/>
              <a:t>– dodatkowa adnotacja o treści: </a:t>
            </a:r>
            <a:r>
              <a:rPr lang="pl-PL" sz="2000" b="1" dirty="0" smtClean="0"/>
              <a:t>„PDS”</a:t>
            </a:r>
            <a:endParaRPr lang="pl-PL" sz="2000" b="1" dirty="0"/>
          </a:p>
          <a:p>
            <a:pPr algn="just">
              <a:lnSpc>
                <a:spcPct val="150000"/>
              </a:lnSpc>
              <a:defRPr/>
            </a:pPr>
            <a:r>
              <a:rPr lang="pl-PL" sz="2000" dirty="0" smtClean="0"/>
              <a:t> Wspólny przelew - </a:t>
            </a:r>
            <a:r>
              <a:rPr lang="pl-PL" sz="2000" dirty="0"/>
              <a:t>dodatkowa adnotacja o treści: </a:t>
            </a:r>
            <a:r>
              <a:rPr lang="pl-PL" sz="2000" b="1" dirty="0" smtClean="0"/>
              <a:t>„R.500+PDS”</a:t>
            </a:r>
            <a:endParaRPr lang="pl-PL" sz="2000" b="1" dirty="0"/>
          </a:p>
          <a:p>
            <a:pPr marL="0" indent="0" algn="just">
              <a:buNone/>
              <a:defRPr/>
            </a:pPr>
            <a:endParaRPr lang="pl-PL" sz="1600" dirty="0" smtClean="0"/>
          </a:p>
          <a:p>
            <a:pPr marL="0" indent="0" algn="just">
              <a:lnSpc>
                <a:spcPct val="100000"/>
              </a:lnSpc>
              <a:buNone/>
              <a:defRPr/>
            </a:pPr>
            <a:r>
              <a:rPr lang="pl-PL" sz="2000" dirty="0" smtClean="0"/>
              <a:t>Powyższe oznaczenie przelewów umożliwia bankom i organom egzekucyjnym identyfikację wypłacanego świadczenia wychowawczego i świadczenia dobry start, które są wolne od egzekucji zarówno w postępowaniu cywilnym jak i w administracyjnym postępowaniu egzekucyjnym.</a:t>
            </a:r>
            <a:endParaRPr lang="pl-PL" sz="2000" dirty="0"/>
          </a:p>
        </p:txBody>
      </p:sp>
      <p:sp>
        <p:nvSpPr>
          <p:cNvPr id="14340" name="Symbol zastępczy numeru slajdu 3">
            <a:extLst>
              <a:ext uri="{FF2B5EF4-FFF2-40B4-BE49-F238E27FC236}">
                <a16:creationId xmlns:a16="http://schemas.microsoft.com/office/drawing/2014/main" id="{70CBA8EF-2721-4C83-989C-E4FA639FF21B}"/>
              </a:ext>
            </a:extLst>
          </p:cNvPr>
          <p:cNvSpPr>
            <a:spLocks noGrp="1"/>
          </p:cNvSpPr>
          <p:nvPr>
            <p:ph type="sldNum" sz="quarter" idx="12"/>
          </p:nvPr>
        </p:nvSpPr>
        <p:spPr>
          <a:noFill/>
        </p:spPr>
        <p:txBody>
          <a:bodyPr/>
          <a:lstStyle>
            <a:lvl1pPr>
              <a:defRPr>
                <a:solidFill>
                  <a:schemeClr val="tx1"/>
                </a:solidFill>
                <a:latin typeface="Arial Narrow" panose="020B0606020202030204" pitchFamily="34" charset="0"/>
              </a:defRPr>
            </a:lvl1pPr>
            <a:lvl2pPr marL="742950" indent="-285750">
              <a:defRPr>
                <a:solidFill>
                  <a:schemeClr val="tx1"/>
                </a:solidFill>
                <a:latin typeface="Arial Narrow" panose="020B0606020202030204" pitchFamily="34" charset="0"/>
              </a:defRPr>
            </a:lvl2pPr>
            <a:lvl3pPr marL="1143000" indent="-228600">
              <a:defRPr>
                <a:solidFill>
                  <a:schemeClr val="tx1"/>
                </a:solidFill>
                <a:latin typeface="Arial Narrow" panose="020B0606020202030204" pitchFamily="34" charset="0"/>
              </a:defRPr>
            </a:lvl3pPr>
            <a:lvl4pPr marL="1600200" indent="-228600">
              <a:defRPr>
                <a:solidFill>
                  <a:schemeClr val="tx1"/>
                </a:solidFill>
                <a:latin typeface="Arial Narrow" panose="020B0606020202030204" pitchFamily="34" charset="0"/>
              </a:defRPr>
            </a:lvl4pPr>
            <a:lvl5pPr marL="2057400" indent="-228600">
              <a:defRPr>
                <a:solidFill>
                  <a:schemeClr val="tx1"/>
                </a:solidFill>
                <a:latin typeface="Arial Narrow" panose="020B060602020203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defRPr>
            </a:lvl9pPr>
          </a:lstStyle>
          <a:p>
            <a:fld id="{B9F4091A-DDB3-4FB8-A5B5-0431CD5D4FD3}" type="slidenum">
              <a:rPr lang="pl-PL" altLang="pl-PL" smtClean="0">
                <a:solidFill>
                  <a:srgbClr val="000000"/>
                </a:solidFill>
                <a:latin typeface="Arial" panose="020B0604020202020204" pitchFamily="34" charset="0"/>
              </a:rPr>
              <a:pPr/>
              <a:t>10</a:t>
            </a:fld>
            <a:endParaRPr lang="pl-PL" altLang="pl-PL">
              <a:solidFill>
                <a:srgbClr val="000000"/>
              </a:solidFill>
              <a:latin typeface="Arial" panose="020B0604020202020204" pitchFamily="34" charset="0"/>
            </a:endParaRPr>
          </a:p>
        </p:txBody>
      </p:sp>
      <p:pic>
        <p:nvPicPr>
          <p:cNvPr id="5" name="Obraz 4">
            <a:extLst>
              <a:ext uri="{FF2B5EF4-FFF2-40B4-BE49-F238E27FC236}">
                <a16:creationId xmlns:a16="http://schemas.microsoft.com/office/drawing/2014/main" id="{C2A4ABEB-2111-40EA-ACDC-A9BD7520DFEE}"/>
              </a:ext>
            </a:extLst>
          </p:cNvPr>
          <p:cNvPicPr>
            <a:picLocks noChangeAspect="1"/>
          </p:cNvPicPr>
          <p:nvPr/>
        </p:nvPicPr>
        <p:blipFill>
          <a:blip r:embed="rId2"/>
          <a:stretch>
            <a:fillRect/>
          </a:stretch>
        </p:blipFill>
        <p:spPr>
          <a:xfrm>
            <a:off x="0" y="0"/>
            <a:ext cx="5377138" cy="1432684"/>
          </a:xfrm>
          <a:prstGeom prst="rect">
            <a:avLst/>
          </a:prstGeom>
        </p:spPr>
      </p:pic>
    </p:spTree>
    <p:extLst>
      <p:ext uri="{BB962C8B-B14F-4D97-AF65-F5344CB8AC3E}">
        <p14:creationId xmlns:p14="http://schemas.microsoft.com/office/powerpoint/2010/main" val="3066672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5">
            <a:extLst>
              <a:ext uri="{FF2B5EF4-FFF2-40B4-BE49-F238E27FC236}">
                <a16:creationId xmlns:a16="http://schemas.microsoft.com/office/drawing/2014/main" id="{991B2CFB-40E7-4E23-A618-FD90225FFC62}"/>
              </a:ext>
            </a:extLst>
          </p:cNvPr>
          <p:cNvSpPr>
            <a:spLocks noGrp="1"/>
          </p:cNvSpPr>
          <p:nvPr>
            <p:ph idx="1"/>
          </p:nvPr>
        </p:nvSpPr>
        <p:spPr>
          <a:xfrm>
            <a:off x="1006679" y="2349501"/>
            <a:ext cx="9773174" cy="4175125"/>
          </a:xfrm>
        </p:spPr>
        <p:txBody>
          <a:bodyPr>
            <a:normAutofit/>
          </a:bodyPr>
          <a:lstStyle/>
          <a:p>
            <a:pPr marL="0" indent="0" algn="ctr">
              <a:buNone/>
              <a:defRPr/>
            </a:pPr>
            <a:endParaRPr lang="pl-PL" sz="4000" dirty="0" smtClean="0"/>
          </a:p>
          <a:p>
            <a:pPr marL="0" indent="0" algn="ctr">
              <a:buNone/>
              <a:defRPr/>
            </a:pPr>
            <a:r>
              <a:rPr lang="pl-PL" sz="4000" dirty="0" smtClean="0">
                <a:solidFill>
                  <a:srgbClr val="002060"/>
                </a:solidFill>
              </a:rPr>
              <a:t>DZIĘKUJĘ ZA UWAGĘ.</a:t>
            </a:r>
          </a:p>
          <a:p>
            <a:pPr marL="0" indent="0" algn="ctr">
              <a:buNone/>
              <a:defRPr/>
            </a:pPr>
            <a:endParaRPr lang="pl-PL" sz="4000" dirty="0"/>
          </a:p>
          <a:p>
            <a:pPr marL="0" indent="0" algn="ctr">
              <a:buNone/>
              <a:defRPr/>
            </a:pPr>
            <a:endParaRPr lang="pl-PL" sz="4000" dirty="0"/>
          </a:p>
        </p:txBody>
      </p:sp>
      <p:sp>
        <p:nvSpPr>
          <p:cNvPr id="14340" name="Symbol zastępczy numeru slajdu 3">
            <a:extLst>
              <a:ext uri="{FF2B5EF4-FFF2-40B4-BE49-F238E27FC236}">
                <a16:creationId xmlns:a16="http://schemas.microsoft.com/office/drawing/2014/main" id="{70CBA8EF-2721-4C83-989C-E4FA639FF21B}"/>
              </a:ext>
            </a:extLst>
          </p:cNvPr>
          <p:cNvSpPr>
            <a:spLocks noGrp="1"/>
          </p:cNvSpPr>
          <p:nvPr>
            <p:ph type="sldNum" sz="quarter" idx="12"/>
          </p:nvPr>
        </p:nvSpPr>
        <p:spPr>
          <a:noFill/>
        </p:spPr>
        <p:txBody>
          <a:bodyPr/>
          <a:lstStyle>
            <a:lvl1pPr>
              <a:defRPr>
                <a:solidFill>
                  <a:schemeClr val="tx1"/>
                </a:solidFill>
                <a:latin typeface="Arial Narrow" panose="020B0606020202030204" pitchFamily="34" charset="0"/>
              </a:defRPr>
            </a:lvl1pPr>
            <a:lvl2pPr marL="742950" indent="-285750">
              <a:defRPr>
                <a:solidFill>
                  <a:schemeClr val="tx1"/>
                </a:solidFill>
                <a:latin typeface="Arial Narrow" panose="020B0606020202030204" pitchFamily="34" charset="0"/>
              </a:defRPr>
            </a:lvl2pPr>
            <a:lvl3pPr marL="1143000" indent="-228600">
              <a:defRPr>
                <a:solidFill>
                  <a:schemeClr val="tx1"/>
                </a:solidFill>
                <a:latin typeface="Arial Narrow" panose="020B0606020202030204" pitchFamily="34" charset="0"/>
              </a:defRPr>
            </a:lvl3pPr>
            <a:lvl4pPr marL="1600200" indent="-228600">
              <a:defRPr>
                <a:solidFill>
                  <a:schemeClr val="tx1"/>
                </a:solidFill>
                <a:latin typeface="Arial Narrow" panose="020B0606020202030204" pitchFamily="34" charset="0"/>
              </a:defRPr>
            </a:lvl4pPr>
            <a:lvl5pPr marL="2057400" indent="-228600">
              <a:defRPr>
                <a:solidFill>
                  <a:schemeClr val="tx1"/>
                </a:solidFill>
                <a:latin typeface="Arial Narrow" panose="020B060602020203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defRPr>
            </a:lvl9pPr>
          </a:lstStyle>
          <a:p>
            <a:fld id="{B9F4091A-DDB3-4FB8-A5B5-0431CD5D4FD3}" type="slidenum">
              <a:rPr lang="pl-PL" altLang="pl-PL" smtClean="0">
                <a:solidFill>
                  <a:srgbClr val="000000"/>
                </a:solidFill>
                <a:latin typeface="Arial" panose="020B0604020202020204" pitchFamily="34" charset="0"/>
              </a:rPr>
              <a:pPr/>
              <a:t>11</a:t>
            </a:fld>
            <a:endParaRPr lang="pl-PL" altLang="pl-PL">
              <a:solidFill>
                <a:srgbClr val="000000"/>
              </a:solidFill>
              <a:latin typeface="Arial" panose="020B0604020202020204" pitchFamily="34" charset="0"/>
            </a:endParaRPr>
          </a:p>
        </p:txBody>
      </p:sp>
      <p:pic>
        <p:nvPicPr>
          <p:cNvPr id="5" name="Obraz 4">
            <a:extLst>
              <a:ext uri="{FF2B5EF4-FFF2-40B4-BE49-F238E27FC236}">
                <a16:creationId xmlns:a16="http://schemas.microsoft.com/office/drawing/2014/main" id="{C2A4ABEB-2111-40EA-ACDC-A9BD7520DFEE}"/>
              </a:ext>
            </a:extLst>
          </p:cNvPr>
          <p:cNvPicPr>
            <a:picLocks noChangeAspect="1"/>
          </p:cNvPicPr>
          <p:nvPr/>
        </p:nvPicPr>
        <p:blipFill>
          <a:blip r:embed="rId2"/>
          <a:stretch>
            <a:fillRect/>
          </a:stretch>
        </p:blipFill>
        <p:spPr>
          <a:xfrm>
            <a:off x="0" y="0"/>
            <a:ext cx="5377138" cy="1432684"/>
          </a:xfrm>
          <a:prstGeom prst="rect">
            <a:avLst/>
          </a:prstGeom>
        </p:spPr>
      </p:pic>
    </p:spTree>
    <p:extLst>
      <p:ext uri="{BB962C8B-B14F-4D97-AF65-F5344CB8AC3E}">
        <p14:creationId xmlns:p14="http://schemas.microsoft.com/office/powerpoint/2010/main" val="2135842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ytuł 6">
            <a:extLst>
              <a:ext uri="{FF2B5EF4-FFF2-40B4-BE49-F238E27FC236}">
                <a16:creationId xmlns:a16="http://schemas.microsoft.com/office/drawing/2014/main" id="{612D555A-9D4C-4D97-A037-2D06D6E79039}"/>
              </a:ext>
            </a:extLst>
          </p:cNvPr>
          <p:cNvSpPr>
            <a:spLocks noGrp="1"/>
          </p:cNvSpPr>
          <p:nvPr>
            <p:ph type="title"/>
          </p:nvPr>
        </p:nvSpPr>
        <p:spPr>
          <a:xfrm>
            <a:off x="1847850" y="1484313"/>
            <a:ext cx="8097838" cy="639762"/>
          </a:xfrm>
        </p:spPr>
        <p:txBody>
          <a:bodyPr/>
          <a:lstStyle/>
          <a:p>
            <a:pPr algn="ctr"/>
            <a:r>
              <a:rPr lang="pl-PL" altLang="pl-PL" sz="3200" dirty="0">
                <a:solidFill>
                  <a:srgbClr val="002060"/>
                </a:solidFill>
              </a:rPr>
              <a:t>Upoważnienia</a:t>
            </a:r>
          </a:p>
        </p:txBody>
      </p:sp>
      <p:sp>
        <p:nvSpPr>
          <p:cNvPr id="8" name="Symbol zastępczy zawartości 7">
            <a:extLst>
              <a:ext uri="{FF2B5EF4-FFF2-40B4-BE49-F238E27FC236}">
                <a16:creationId xmlns:a16="http://schemas.microsoft.com/office/drawing/2014/main" id="{28ECE8B8-45C8-4B81-BE0F-E60539711A1F}"/>
              </a:ext>
            </a:extLst>
          </p:cNvPr>
          <p:cNvSpPr>
            <a:spLocks noGrp="1"/>
          </p:cNvSpPr>
          <p:nvPr>
            <p:ph idx="1"/>
          </p:nvPr>
        </p:nvSpPr>
        <p:spPr>
          <a:xfrm>
            <a:off x="1392571" y="2420939"/>
            <a:ext cx="9815007" cy="4130863"/>
          </a:xfrm>
        </p:spPr>
        <p:txBody>
          <a:bodyPr/>
          <a:lstStyle/>
          <a:p>
            <a:pPr algn="just">
              <a:defRPr/>
            </a:pPr>
            <a:r>
              <a:rPr lang="pl-PL" sz="2400" dirty="0"/>
              <a:t>Każda osoba biorąca udział w postępowaniu administracyjnym musi mieć upoważnienie organu właściwego (dotyczy to także osób, które czasowo zostały oddelegowane do realizacji zadań),</a:t>
            </a:r>
          </a:p>
          <a:p>
            <a:pPr marL="0" indent="0" algn="just">
              <a:buNone/>
              <a:defRPr/>
            </a:pPr>
            <a:endParaRPr lang="pl-PL" sz="2400" dirty="0"/>
          </a:p>
          <a:p>
            <a:pPr algn="just">
              <a:defRPr/>
            </a:pPr>
            <a:r>
              <a:rPr lang="pl-PL" sz="2400" dirty="0"/>
              <a:t>Upoważnienia wydaje wójt/burmistrz/prezydent </a:t>
            </a:r>
            <a:r>
              <a:rPr lang="pl-PL" sz="2400" u="sng" dirty="0"/>
              <a:t>na wniosek</a:t>
            </a:r>
            <a:r>
              <a:rPr lang="pl-PL" sz="2400" dirty="0"/>
              <a:t> kierownika jednostki realizującej zadania,</a:t>
            </a:r>
          </a:p>
          <a:p>
            <a:pPr marL="0" indent="0" algn="just">
              <a:buNone/>
              <a:defRPr/>
            </a:pPr>
            <a:endParaRPr lang="pl-PL" sz="2400" dirty="0"/>
          </a:p>
          <a:p>
            <a:pPr algn="just">
              <a:defRPr/>
            </a:pPr>
            <a:r>
              <a:rPr lang="pl-PL" sz="2400" dirty="0"/>
              <a:t>Upoważnienie </a:t>
            </a:r>
            <a:r>
              <a:rPr lang="pl-PL" sz="2400" u="sng" dirty="0"/>
              <a:t>musi</a:t>
            </a:r>
            <a:r>
              <a:rPr lang="pl-PL" sz="2400" dirty="0"/>
              <a:t> mieć formę pisemną.</a:t>
            </a:r>
          </a:p>
          <a:p>
            <a:pPr>
              <a:defRPr/>
            </a:pPr>
            <a:endParaRPr lang="pl-PL" sz="1400" dirty="0"/>
          </a:p>
        </p:txBody>
      </p:sp>
      <p:sp>
        <p:nvSpPr>
          <p:cNvPr id="7172" name="Symbol zastępczy numeru slajdu 1">
            <a:extLst>
              <a:ext uri="{FF2B5EF4-FFF2-40B4-BE49-F238E27FC236}">
                <a16:creationId xmlns:a16="http://schemas.microsoft.com/office/drawing/2014/main" id="{73BC436E-3F9B-4811-8168-B33D6392E6C0}"/>
              </a:ext>
            </a:extLst>
          </p:cNvPr>
          <p:cNvSpPr>
            <a:spLocks noGrp="1"/>
          </p:cNvSpPr>
          <p:nvPr>
            <p:ph type="sldNum" sz="quarter" idx="12"/>
          </p:nvPr>
        </p:nvSpPr>
        <p:spPr>
          <a:noFill/>
        </p:spPr>
        <p:txBody>
          <a:bodyPr/>
          <a:lstStyle>
            <a:lvl1pPr>
              <a:defRPr>
                <a:solidFill>
                  <a:schemeClr val="tx1"/>
                </a:solidFill>
                <a:latin typeface="Arial Narrow" panose="020B0606020202030204" pitchFamily="34" charset="0"/>
              </a:defRPr>
            </a:lvl1pPr>
            <a:lvl2pPr marL="742950" indent="-285750">
              <a:defRPr>
                <a:solidFill>
                  <a:schemeClr val="tx1"/>
                </a:solidFill>
                <a:latin typeface="Arial Narrow" panose="020B0606020202030204" pitchFamily="34" charset="0"/>
              </a:defRPr>
            </a:lvl2pPr>
            <a:lvl3pPr marL="1143000" indent="-228600">
              <a:defRPr>
                <a:solidFill>
                  <a:schemeClr val="tx1"/>
                </a:solidFill>
                <a:latin typeface="Arial Narrow" panose="020B0606020202030204" pitchFamily="34" charset="0"/>
              </a:defRPr>
            </a:lvl3pPr>
            <a:lvl4pPr marL="1600200" indent="-228600">
              <a:defRPr>
                <a:solidFill>
                  <a:schemeClr val="tx1"/>
                </a:solidFill>
                <a:latin typeface="Arial Narrow" panose="020B0606020202030204" pitchFamily="34" charset="0"/>
              </a:defRPr>
            </a:lvl4pPr>
            <a:lvl5pPr marL="2057400" indent="-228600">
              <a:defRPr>
                <a:solidFill>
                  <a:schemeClr val="tx1"/>
                </a:solidFill>
                <a:latin typeface="Arial Narrow" panose="020B060602020203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defRPr>
            </a:lvl9pPr>
          </a:lstStyle>
          <a:p>
            <a:fld id="{7C514E54-7669-4D44-B5AD-C96F03F1291E}" type="slidenum">
              <a:rPr lang="pl-PL" altLang="pl-PL" smtClean="0">
                <a:latin typeface="Arial" panose="020B0604020202020204" pitchFamily="34" charset="0"/>
              </a:rPr>
              <a:pPr/>
              <a:t>2</a:t>
            </a:fld>
            <a:endParaRPr lang="pl-PL" altLang="pl-PL">
              <a:latin typeface="Arial" panose="020B0604020202020204" pitchFamily="34" charset="0"/>
            </a:endParaRPr>
          </a:p>
        </p:txBody>
      </p:sp>
      <p:pic>
        <p:nvPicPr>
          <p:cNvPr id="5" name="Obraz 4">
            <a:extLst>
              <a:ext uri="{FF2B5EF4-FFF2-40B4-BE49-F238E27FC236}">
                <a16:creationId xmlns:a16="http://schemas.microsoft.com/office/drawing/2014/main" id="{C86EBF2B-90F6-4459-925C-03DEB3B82F54}"/>
              </a:ext>
            </a:extLst>
          </p:cNvPr>
          <p:cNvPicPr>
            <a:picLocks noChangeAspect="1"/>
          </p:cNvPicPr>
          <p:nvPr/>
        </p:nvPicPr>
        <p:blipFill>
          <a:blip r:embed="rId2"/>
          <a:stretch>
            <a:fillRect/>
          </a:stretch>
        </p:blipFill>
        <p:spPr>
          <a:xfrm>
            <a:off x="0" y="0"/>
            <a:ext cx="5377138" cy="143268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4">
            <a:extLst>
              <a:ext uri="{FF2B5EF4-FFF2-40B4-BE49-F238E27FC236}">
                <a16:creationId xmlns:a16="http://schemas.microsoft.com/office/drawing/2014/main" id="{E7F0C6E5-F605-4360-B0F7-69477180D437}"/>
              </a:ext>
            </a:extLst>
          </p:cNvPr>
          <p:cNvSpPr>
            <a:spLocks noGrp="1"/>
          </p:cNvSpPr>
          <p:nvPr>
            <p:ph type="title"/>
          </p:nvPr>
        </p:nvSpPr>
        <p:spPr>
          <a:xfrm>
            <a:off x="2014538" y="1268413"/>
            <a:ext cx="8229600" cy="1143000"/>
          </a:xfrm>
        </p:spPr>
        <p:txBody>
          <a:bodyPr/>
          <a:lstStyle/>
          <a:p>
            <a:pPr algn="ctr"/>
            <a:r>
              <a:rPr lang="pl-PL" altLang="pl-PL" sz="3200" dirty="0">
                <a:solidFill>
                  <a:srgbClr val="002060"/>
                </a:solidFill>
              </a:rPr>
              <a:t>Upoważnienia od 1 lipca 2019 r</a:t>
            </a:r>
            <a:r>
              <a:rPr lang="pl-PL" altLang="pl-PL" dirty="0">
                <a:solidFill>
                  <a:srgbClr val="002060"/>
                </a:solidFill>
              </a:rPr>
              <a:t>.</a:t>
            </a:r>
          </a:p>
        </p:txBody>
      </p:sp>
      <p:sp>
        <p:nvSpPr>
          <p:cNvPr id="8195" name="Symbol zastępczy zawartości 5">
            <a:extLst>
              <a:ext uri="{FF2B5EF4-FFF2-40B4-BE49-F238E27FC236}">
                <a16:creationId xmlns:a16="http://schemas.microsoft.com/office/drawing/2014/main" id="{BFA54661-4BD0-4940-9B94-D1BBF70B6A55}"/>
              </a:ext>
            </a:extLst>
          </p:cNvPr>
          <p:cNvSpPr>
            <a:spLocks noGrp="1"/>
          </p:cNvSpPr>
          <p:nvPr>
            <p:ph idx="1"/>
          </p:nvPr>
        </p:nvSpPr>
        <p:spPr>
          <a:xfrm>
            <a:off x="1149291" y="2349501"/>
            <a:ext cx="10095357" cy="3895725"/>
          </a:xfrm>
        </p:spPr>
        <p:txBody>
          <a:bodyPr/>
          <a:lstStyle/>
          <a:p>
            <a:pPr algn="just">
              <a:lnSpc>
                <a:spcPct val="100000"/>
              </a:lnSpc>
            </a:pPr>
            <a:r>
              <a:rPr lang="pl-PL" altLang="pl-PL" sz="2000" dirty="0"/>
              <a:t>Art. 10 ust 2: „</a:t>
            </a:r>
            <a:r>
              <a:rPr lang="pl-PL" altLang="pl-PL" sz="2000" i="1" dirty="0"/>
              <a:t>Organ właściwy może, w formie pisemnej, upoważnić swojego zastępcę, pracownika urzędu albo kierownika ośrodka pomocy społecznej lub innej jednostki organizacyjnej gminy, a także inną osobę na wniosek kierownika ośrodka pomocy społecznej lub innej jednostki organizacyjnej gminy do prowadzenia postępowań w sprawach, o których mowa w ust. 1, a także do wydawania w tych sprawach rozstrzygnięć, w tym decyzji, oraz przekazywania informacji, o której mowa w art. 13a ust. 2.” </a:t>
            </a:r>
            <a:endParaRPr lang="pl-PL" altLang="pl-PL" sz="2000" i="1" dirty="0" smtClean="0"/>
          </a:p>
          <a:p>
            <a:pPr marL="0" indent="0" algn="just">
              <a:lnSpc>
                <a:spcPct val="100000"/>
              </a:lnSpc>
              <a:buNone/>
            </a:pPr>
            <a:endParaRPr lang="pl-PL" altLang="pl-PL" sz="2000" i="1" dirty="0"/>
          </a:p>
          <a:p>
            <a:pPr algn="just">
              <a:lnSpc>
                <a:spcPct val="100000"/>
              </a:lnSpc>
            </a:pPr>
            <a:r>
              <a:rPr lang="pl-PL" altLang="pl-PL" sz="2000" b="1" dirty="0"/>
              <a:t>Nowelizacja przepisu w związku z nową formą rozstrzygnięć w sprawach świadczeń wychowawczych oznacza konieczność aktualizacji wydanych wcześniej upoważnień</a:t>
            </a:r>
          </a:p>
          <a:p>
            <a:endParaRPr lang="pl-PL" altLang="pl-PL" sz="1600" i="1" dirty="0"/>
          </a:p>
        </p:txBody>
      </p:sp>
      <p:sp>
        <p:nvSpPr>
          <p:cNvPr id="8196" name="Symbol zastępczy numeru slajdu 3">
            <a:extLst>
              <a:ext uri="{FF2B5EF4-FFF2-40B4-BE49-F238E27FC236}">
                <a16:creationId xmlns:a16="http://schemas.microsoft.com/office/drawing/2014/main" id="{D0F29401-6F82-4A66-8594-677A2B0BC564}"/>
              </a:ext>
            </a:extLst>
          </p:cNvPr>
          <p:cNvSpPr>
            <a:spLocks noGrp="1"/>
          </p:cNvSpPr>
          <p:nvPr>
            <p:ph type="sldNum" sz="quarter" idx="12"/>
          </p:nvPr>
        </p:nvSpPr>
        <p:spPr>
          <a:noFill/>
        </p:spPr>
        <p:txBody>
          <a:bodyPr/>
          <a:lstStyle>
            <a:lvl1pPr>
              <a:defRPr>
                <a:solidFill>
                  <a:schemeClr val="tx1"/>
                </a:solidFill>
                <a:latin typeface="Arial Narrow" panose="020B0606020202030204" pitchFamily="34" charset="0"/>
              </a:defRPr>
            </a:lvl1pPr>
            <a:lvl2pPr marL="742950" indent="-285750">
              <a:defRPr>
                <a:solidFill>
                  <a:schemeClr val="tx1"/>
                </a:solidFill>
                <a:latin typeface="Arial Narrow" panose="020B0606020202030204" pitchFamily="34" charset="0"/>
              </a:defRPr>
            </a:lvl2pPr>
            <a:lvl3pPr marL="1143000" indent="-228600">
              <a:defRPr>
                <a:solidFill>
                  <a:schemeClr val="tx1"/>
                </a:solidFill>
                <a:latin typeface="Arial Narrow" panose="020B0606020202030204" pitchFamily="34" charset="0"/>
              </a:defRPr>
            </a:lvl3pPr>
            <a:lvl4pPr marL="1600200" indent="-228600">
              <a:defRPr>
                <a:solidFill>
                  <a:schemeClr val="tx1"/>
                </a:solidFill>
                <a:latin typeface="Arial Narrow" panose="020B0606020202030204" pitchFamily="34" charset="0"/>
              </a:defRPr>
            </a:lvl4pPr>
            <a:lvl5pPr marL="2057400" indent="-228600">
              <a:defRPr>
                <a:solidFill>
                  <a:schemeClr val="tx1"/>
                </a:solidFill>
                <a:latin typeface="Arial Narrow" panose="020B060602020203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defRPr>
            </a:lvl9pPr>
          </a:lstStyle>
          <a:p>
            <a:fld id="{98ABEB9D-9087-4743-8CE5-18CACE918488}" type="slidenum">
              <a:rPr lang="pl-PL" altLang="pl-PL" smtClean="0">
                <a:solidFill>
                  <a:srgbClr val="000000"/>
                </a:solidFill>
                <a:latin typeface="Arial" panose="020B0604020202020204" pitchFamily="34" charset="0"/>
              </a:rPr>
              <a:pPr/>
              <a:t>3</a:t>
            </a:fld>
            <a:endParaRPr lang="pl-PL" altLang="pl-PL">
              <a:solidFill>
                <a:srgbClr val="000000"/>
              </a:solidFill>
              <a:latin typeface="Arial" panose="020B0604020202020204" pitchFamily="34" charset="0"/>
            </a:endParaRPr>
          </a:p>
        </p:txBody>
      </p:sp>
      <p:pic>
        <p:nvPicPr>
          <p:cNvPr id="5" name="Obraz 4">
            <a:extLst>
              <a:ext uri="{FF2B5EF4-FFF2-40B4-BE49-F238E27FC236}">
                <a16:creationId xmlns:a16="http://schemas.microsoft.com/office/drawing/2014/main" id="{C8215532-737D-4DB8-B765-E0D0192CE0D5}"/>
              </a:ext>
            </a:extLst>
          </p:cNvPr>
          <p:cNvPicPr>
            <a:picLocks noChangeAspect="1"/>
          </p:cNvPicPr>
          <p:nvPr/>
        </p:nvPicPr>
        <p:blipFill>
          <a:blip r:embed="rId2"/>
          <a:stretch>
            <a:fillRect/>
          </a:stretch>
        </p:blipFill>
        <p:spPr>
          <a:xfrm>
            <a:off x="0" y="0"/>
            <a:ext cx="5377138" cy="143268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ytuł 4">
            <a:extLst>
              <a:ext uri="{FF2B5EF4-FFF2-40B4-BE49-F238E27FC236}">
                <a16:creationId xmlns:a16="http://schemas.microsoft.com/office/drawing/2014/main" id="{7DC4410B-E21C-4B7B-9236-28ED4B64D6DA}"/>
              </a:ext>
            </a:extLst>
          </p:cNvPr>
          <p:cNvSpPr>
            <a:spLocks noGrp="1"/>
          </p:cNvSpPr>
          <p:nvPr>
            <p:ph type="title"/>
          </p:nvPr>
        </p:nvSpPr>
        <p:spPr>
          <a:xfrm>
            <a:off x="2014538" y="1268413"/>
            <a:ext cx="8229600" cy="1143000"/>
          </a:xfrm>
        </p:spPr>
        <p:txBody>
          <a:bodyPr/>
          <a:lstStyle/>
          <a:p>
            <a:pPr algn="ctr"/>
            <a:r>
              <a:rPr lang="pl-PL" altLang="pl-PL" sz="2800" dirty="0">
                <a:solidFill>
                  <a:srgbClr val="002060"/>
                </a:solidFill>
              </a:rPr>
              <a:t>Wyniki kontroli - najczęstsze błędy:</a:t>
            </a:r>
          </a:p>
        </p:txBody>
      </p:sp>
      <p:sp>
        <p:nvSpPr>
          <p:cNvPr id="6" name="Symbol zastępczy zawartości 5">
            <a:extLst>
              <a:ext uri="{FF2B5EF4-FFF2-40B4-BE49-F238E27FC236}">
                <a16:creationId xmlns:a16="http://schemas.microsoft.com/office/drawing/2014/main" id="{CB5EF287-42C6-4A06-B4A0-2FF48BB1477D}"/>
              </a:ext>
            </a:extLst>
          </p:cNvPr>
          <p:cNvSpPr>
            <a:spLocks noGrp="1"/>
          </p:cNvSpPr>
          <p:nvPr>
            <p:ph idx="1"/>
          </p:nvPr>
        </p:nvSpPr>
        <p:spPr>
          <a:xfrm>
            <a:off x="988541" y="2286001"/>
            <a:ext cx="10527956" cy="4238626"/>
          </a:xfrm>
        </p:spPr>
        <p:txBody>
          <a:bodyPr>
            <a:normAutofit/>
          </a:bodyPr>
          <a:lstStyle/>
          <a:p>
            <a:pPr algn="just">
              <a:defRPr/>
            </a:pPr>
            <a:r>
              <a:rPr lang="pl-PL" sz="1800" dirty="0"/>
              <a:t>Nieprawidłowo wypełnione wnioski – brak wezwań,</a:t>
            </a:r>
          </a:p>
          <a:p>
            <a:pPr algn="just">
              <a:defRPr/>
            </a:pPr>
            <a:r>
              <a:rPr lang="pl-PL" sz="1800" dirty="0"/>
              <a:t>Brak informacji o pozostawieniu wniosku bez rozpatrzenia,  </a:t>
            </a:r>
          </a:p>
          <a:p>
            <a:pPr algn="just">
              <a:defRPr/>
            </a:pPr>
            <a:r>
              <a:rPr lang="pl-PL" sz="1800" b="1" dirty="0"/>
              <a:t>Decyzje administracyjne:</a:t>
            </a:r>
          </a:p>
          <a:p>
            <a:pPr algn="just">
              <a:buFont typeface="Wingdings" panose="05000000000000000000" pitchFamily="2" charset="2"/>
              <a:buChar char="q"/>
              <a:defRPr/>
            </a:pPr>
            <a:r>
              <a:rPr lang="pl-PL" sz="1800" dirty="0"/>
              <a:t>Decyzje odmowne nie są natychmiast wykonalne (art. 27 ust. 3 ustawy o pomocy państwa </a:t>
            </a:r>
            <a:r>
              <a:rPr lang="pl-PL" sz="1800" dirty="0" smtClean="0"/>
              <a:t/>
            </a:r>
            <a:br>
              <a:rPr lang="pl-PL" sz="1800" dirty="0" smtClean="0"/>
            </a:br>
            <a:r>
              <a:rPr lang="pl-PL" sz="1800" dirty="0" smtClean="0"/>
              <a:t>w </a:t>
            </a:r>
            <a:r>
              <a:rPr lang="pl-PL" sz="1800" dirty="0"/>
              <a:t>wychowywaniu dzieci, art. 32 ust. 1d ustawy o świadczeniach rodzinnych)</a:t>
            </a:r>
          </a:p>
          <a:p>
            <a:pPr algn="just">
              <a:buFont typeface="Wingdings" panose="05000000000000000000" pitchFamily="2" charset="2"/>
              <a:buChar char="q"/>
              <a:defRPr/>
            </a:pPr>
            <a:r>
              <a:rPr lang="pl-PL" sz="1800" dirty="0"/>
              <a:t>Nadawanie decyzji rygoru natychmiastowej wykonalności – art. 108 § 1 Kpa </a:t>
            </a:r>
          </a:p>
          <a:p>
            <a:pPr marL="0" indent="0" algn="just">
              <a:buNone/>
              <a:defRPr/>
            </a:pPr>
            <a:r>
              <a:rPr lang="pl-PL" sz="1800" dirty="0"/>
              <a:t>„</a:t>
            </a:r>
            <a:r>
              <a:rPr lang="pl-PL" sz="1800" i="1" dirty="0"/>
              <a:t>Decyzji, od której służy odwołanie, może być nadany rygor natychmiastowej wykonalności, gdy jest to niezbędne ze względu na ochronę zdrowia lub życia ludzkiego albo dla zabezpieczenia gospodarstwa narodowego przed ciężkimi stratami bądź też ze względu na inny interes społeczny lub wyjątkowo ważny interes strony. W tym ostatnim przypadku organ administracji publicznej może </a:t>
            </a:r>
            <a:r>
              <a:rPr lang="pl-PL" sz="1800" i="1" dirty="0" smtClean="0"/>
              <a:t>w </a:t>
            </a:r>
            <a:r>
              <a:rPr lang="pl-PL" sz="1800" i="1" dirty="0"/>
              <a:t>drodze postanowienia zażądać od strony stosownego zabezpieczenia.”</a:t>
            </a:r>
          </a:p>
          <a:p>
            <a:pPr marL="0" indent="0" algn="just">
              <a:buNone/>
              <a:defRPr/>
            </a:pPr>
            <a:r>
              <a:rPr lang="pl-PL" sz="1800" dirty="0"/>
              <a:t>Art. 130 § 4 Kpa „</a:t>
            </a:r>
            <a:r>
              <a:rPr lang="pl-PL" sz="1800" i="1" dirty="0"/>
              <a:t>Decyzja podlega wykonaniu przed upływem terminu do wniesienia odwołania, jeżeli jest zgodna </a:t>
            </a:r>
            <a:r>
              <a:rPr lang="pl-PL" sz="1800" i="1" dirty="0" smtClean="0"/>
              <a:t>z </a:t>
            </a:r>
            <a:r>
              <a:rPr lang="pl-PL" sz="1800" i="1" dirty="0"/>
              <a:t>żądaniem wszystkich stron lub jeżeli wszystkie strony zrzekły się prawa do wniesienia odwołania.”</a:t>
            </a:r>
          </a:p>
          <a:p>
            <a:pPr marL="0" indent="0">
              <a:buNone/>
              <a:defRPr/>
            </a:pPr>
            <a:endParaRPr lang="pl-PL" sz="1600" i="1" dirty="0"/>
          </a:p>
        </p:txBody>
      </p:sp>
      <p:sp>
        <p:nvSpPr>
          <p:cNvPr id="9220" name="Symbol zastępczy numeru slajdu 3">
            <a:extLst>
              <a:ext uri="{FF2B5EF4-FFF2-40B4-BE49-F238E27FC236}">
                <a16:creationId xmlns:a16="http://schemas.microsoft.com/office/drawing/2014/main" id="{99FDF0FA-4D64-4EAE-A121-EBF054BC014F}"/>
              </a:ext>
            </a:extLst>
          </p:cNvPr>
          <p:cNvSpPr>
            <a:spLocks noGrp="1"/>
          </p:cNvSpPr>
          <p:nvPr>
            <p:ph type="sldNum" sz="quarter" idx="12"/>
          </p:nvPr>
        </p:nvSpPr>
        <p:spPr>
          <a:noFill/>
        </p:spPr>
        <p:txBody>
          <a:bodyPr/>
          <a:lstStyle>
            <a:lvl1pPr>
              <a:defRPr>
                <a:solidFill>
                  <a:schemeClr val="tx1"/>
                </a:solidFill>
                <a:latin typeface="Arial Narrow" panose="020B0606020202030204" pitchFamily="34" charset="0"/>
              </a:defRPr>
            </a:lvl1pPr>
            <a:lvl2pPr marL="742950" indent="-285750">
              <a:defRPr>
                <a:solidFill>
                  <a:schemeClr val="tx1"/>
                </a:solidFill>
                <a:latin typeface="Arial Narrow" panose="020B0606020202030204" pitchFamily="34" charset="0"/>
              </a:defRPr>
            </a:lvl2pPr>
            <a:lvl3pPr marL="1143000" indent="-228600">
              <a:defRPr>
                <a:solidFill>
                  <a:schemeClr val="tx1"/>
                </a:solidFill>
                <a:latin typeface="Arial Narrow" panose="020B0606020202030204" pitchFamily="34" charset="0"/>
              </a:defRPr>
            </a:lvl3pPr>
            <a:lvl4pPr marL="1600200" indent="-228600">
              <a:defRPr>
                <a:solidFill>
                  <a:schemeClr val="tx1"/>
                </a:solidFill>
                <a:latin typeface="Arial Narrow" panose="020B0606020202030204" pitchFamily="34" charset="0"/>
              </a:defRPr>
            </a:lvl4pPr>
            <a:lvl5pPr marL="2057400" indent="-228600">
              <a:defRPr>
                <a:solidFill>
                  <a:schemeClr val="tx1"/>
                </a:solidFill>
                <a:latin typeface="Arial Narrow" panose="020B060602020203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defRPr>
            </a:lvl9pPr>
          </a:lstStyle>
          <a:p>
            <a:fld id="{09DD9F3C-7C2B-4AEB-9AB4-A21F85273407}" type="slidenum">
              <a:rPr lang="pl-PL" altLang="pl-PL" smtClean="0">
                <a:solidFill>
                  <a:srgbClr val="000000"/>
                </a:solidFill>
                <a:latin typeface="Arial" panose="020B0604020202020204" pitchFamily="34" charset="0"/>
              </a:rPr>
              <a:pPr/>
              <a:t>4</a:t>
            </a:fld>
            <a:endParaRPr lang="pl-PL" altLang="pl-PL">
              <a:solidFill>
                <a:srgbClr val="000000"/>
              </a:solidFill>
              <a:latin typeface="Arial" panose="020B0604020202020204" pitchFamily="34" charset="0"/>
            </a:endParaRPr>
          </a:p>
        </p:txBody>
      </p:sp>
      <p:pic>
        <p:nvPicPr>
          <p:cNvPr id="5" name="Obraz 4">
            <a:extLst>
              <a:ext uri="{FF2B5EF4-FFF2-40B4-BE49-F238E27FC236}">
                <a16:creationId xmlns:a16="http://schemas.microsoft.com/office/drawing/2014/main" id="{6EF69CF9-C77C-4429-829A-FF486C0AC387}"/>
              </a:ext>
            </a:extLst>
          </p:cNvPr>
          <p:cNvPicPr>
            <a:picLocks noChangeAspect="1"/>
          </p:cNvPicPr>
          <p:nvPr/>
        </p:nvPicPr>
        <p:blipFill>
          <a:blip r:embed="rId2"/>
          <a:stretch>
            <a:fillRect/>
          </a:stretch>
        </p:blipFill>
        <p:spPr>
          <a:xfrm>
            <a:off x="0" y="0"/>
            <a:ext cx="5377138" cy="143268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ytuł 4">
            <a:extLst>
              <a:ext uri="{FF2B5EF4-FFF2-40B4-BE49-F238E27FC236}">
                <a16:creationId xmlns:a16="http://schemas.microsoft.com/office/drawing/2014/main" id="{B5D1CB55-93C2-45AB-BE42-115C1E54C2D7}"/>
              </a:ext>
            </a:extLst>
          </p:cNvPr>
          <p:cNvSpPr>
            <a:spLocks noGrp="1"/>
          </p:cNvSpPr>
          <p:nvPr>
            <p:ph type="title"/>
          </p:nvPr>
        </p:nvSpPr>
        <p:spPr>
          <a:xfrm>
            <a:off x="2014538" y="1268413"/>
            <a:ext cx="8229600" cy="1081088"/>
          </a:xfrm>
        </p:spPr>
        <p:txBody>
          <a:bodyPr/>
          <a:lstStyle/>
          <a:p>
            <a:pPr algn="ctr"/>
            <a:r>
              <a:rPr lang="pl-PL" altLang="pl-PL" sz="2800" dirty="0">
                <a:solidFill>
                  <a:srgbClr val="002060"/>
                </a:solidFill>
              </a:rPr>
              <a:t>Wyniki kontroli – najczęstsze błędy:</a:t>
            </a:r>
          </a:p>
        </p:txBody>
      </p:sp>
      <p:sp>
        <p:nvSpPr>
          <p:cNvPr id="6" name="Symbol zastępczy zawartości 5">
            <a:extLst>
              <a:ext uri="{FF2B5EF4-FFF2-40B4-BE49-F238E27FC236}">
                <a16:creationId xmlns:a16="http://schemas.microsoft.com/office/drawing/2014/main" id="{9B564CB1-AE50-4A0B-AF9A-E53B2F0C293D}"/>
              </a:ext>
            </a:extLst>
          </p:cNvPr>
          <p:cNvSpPr>
            <a:spLocks noGrp="1"/>
          </p:cNvSpPr>
          <p:nvPr>
            <p:ph idx="1"/>
          </p:nvPr>
        </p:nvSpPr>
        <p:spPr>
          <a:xfrm>
            <a:off x="432487" y="2075935"/>
            <a:ext cx="10921314" cy="4448691"/>
          </a:xfrm>
        </p:spPr>
        <p:txBody>
          <a:bodyPr>
            <a:normAutofit/>
          </a:bodyPr>
          <a:lstStyle/>
          <a:p>
            <a:pPr marL="0" indent="0" algn="just">
              <a:buNone/>
              <a:defRPr/>
            </a:pPr>
            <a:endParaRPr lang="pl-PL" sz="1800" dirty="0"/>
          </a:p>
          <a:p>
            <a:pPr algn="just">
              <a:buFont typeface="Wingdings" panose="05000000000000000000" pitchFamily="2" charset="2"/>
              <a:buChar char="q"/>
              <a:defRPr/>
            </a:pPr>
            <a:r>
              <a:rPr lang="pl-PL" sz="1800" dirty="0"/>
              <a:t>Podstawa prawna – nie mające zastosowania akty wykonawcze, nieaktualne publikatory ustaw, przepisy nie mające zastosowania w konkretnej sprawie,</a:t>
            </a:r>
          </a:p>
          <a:p>
            <a:pPr marL="0" indent="0" algn="just">
              <a:buNone/>
              <a:defRPr/>
            </a:pPr>
            <a:endParaRPr lang="pl-PL" sz="1800" dirty="0"/>
          </a:p>
          <a:p>
            <a:pPr algn="just">
              <a:buFont typeface="Wingdings" panose="05000000000000000000" pitchFamily="2" charset="2"/>
              <a:buChar char="q"/>
              <a:defRPr/>
            </a:pPr>
            <a:r>
              <a:rPr lang="pl-PL" sz="1800" dirty="0"/>
              <a:t>Nieprecyzyjne rozstrzygnięcie :</a:t>
            </a:r>
          </a:p>
          <a:p>
            <a:pPr marL="0" indent="0" algn="just">
              <a:buNone/>
              <a:defRPr/>
            </a:pPr>
            <a:endParaRPr lang="pl-PL" sz="1800" u="sng" dirty="0"/>
          </a:p>
          <a:p>
            <a:pPr marL="0" indent="0" algn="just">
              <a:buNone/>
            </a:pPr>
            <a:r>
              <a:rPr lang="pl-PL" sz="1800" dirty="0"/>
              <a:t>	</a:t>
            </a:r>
            <a:r>
              <a:rPr lang="pl-PL" altLang="pl-PL" sz="1800" dirty="0"/>
              <a:t>„(…) przyznać świadczenie wychowawcze na dziecko: Jan Kowalski ur. 13.02.2019 r. na okres od 13.02.2019 r. do 30.09.2019 r. w wysokości 500,00 zł miesięcznie”</a:t>
            </a:r>
          </a:p>
          <a:p>
            <a:pPr marL="0" indent="0" algn="just">
              <a:buNone/>
            </a:pPr>
            <a:endParaRPr lang="pl-PL" altLang="pl-PL" sz="1800" u="sng" dirty="0"/>
          </a:p>
          <a:p>
            <a:pPr marL="0" indent="0" algn="just">
              <a:buNone/>
            </a:pPr>
            <a:r>
              <a:rPr lang="pl-PL" altLang="pl-PL" sz="1800" dirty="0"/>
              <a:t> </a:t>
            </a:r>
            <a:r>
              <a:rPr lang="pl-PL" altLang="pl-PL" sz="1800" dirty="0" smtClean="0"/>
              <a:t> </a:t>
            </a:r>
            <a:r>
              <a:rPr lang="pl-PL" altLang="pl-PL" sz="1800" dirty="0"/>
              <a:t>Art. 5 ust. 2 </a:t>
            </a:r>
            <a:r>
              <a:rPr lang="pl-PL" altLang="pl-PL" sz="1800" i="1" dirty="0"/>
              <a:t>W przypadku urodzenia dziecka albo ukończenia przez dziecko 18. </a:t>
            </a:r>
            <a:r>
              <a:rPr lang="pl-PL" altLang="pl-PL" sz="1800" i="1" dirty="0" smtClean="0"/>
              <a:t>roku</a:t>
            </a:r>
            <a:r>
              <a:rPr lang="pl-PL" altLang="pl-PL" sz="1800" i="1" dirty="0"/>
              <a:t> </a:t>
            </a:r>
            <a:r>
              <a:rPr lang="pl-PL" altLang="pl-PL" sz="1800" i="1" dirty="0" smtClean="0"/>
              <a:t>życia </a:t>
            </a:r>
            <a:r>
              <a:rPr lang="pl-PL" altLang="pl-PL" sz="1800" i="1" u="sng" dirty="0"/>
              <a:t>kwotę świadczenia wychowawczego przysługującą za niepełny miesiąc </a:t>
            </a:r>
            <a:r>
              <a:rPr lang="pl-PL" altLang="pl-PL" sz="1800" i="1" dirty="0" smtClean="0"/>
              <a:t>ustala się</a:t>
            </a:r>
            <a:r>
              <a:rPr lang="pl-PL" altLang="pl-PL" sz="1800" i="1" dirty="0"/>
              <a:t>, dzieląc kwotę tego świadczenia przez liczbę wszystkich dni kalendarzowych </a:t>
            </a:r>
            <a:r>
              <a:rPr lang="pl-PL" altLang="pl-PL" sz="1800" i="1" dirty="0" smtClean="0"/>
              <a:t>w </a:t>
            </a:r>
            <a:r>
              <a:rPr lang="pl-PL" altLang="pl-PL" sz="1800" i="1" dirty="0"/>
              <a:t>tym miesiącu, </a:t>
            </a:r>
            <a:r>
              <a:rPr lang="pl-PL" altLang="pl-PL" sz="1800" i="1" dirty="0" smtClean="0"/>
              <a:t>a   otrzymaną </a:t>
            </a:r>
            <a:r>
              <a:rPr lang="pl-PL" altLang="pl-PL" sz="1800" i="1" dirty="0"/>
              <a:t>kwotę mnoży się przez liczbę dni kalendarzowych, </a:t>
            </a:r>
            <a:r>
              <a:rPr lang="pl-PL" altLang="pl-PL" sz="1800" i="1" dirty="0" smtClean="0"/>
              <a:t>za </a:t>
            </a:r>
            <a:r>
              <a:rPr lang="pl-PL" altLang="pl-PL" sz="1800" i="1" dirty="0"/>
              <a:t>które to świadczenie przysługuje. </a:t>
            </a:r>
            <a:r>
              <a:rPr lang="pl-PL" altLang="pl-PL" sz="1800" i="1" dirty="0" smtClean="0"/>
              <a:t>Kwotę świadczenia </a:t>
            </a:r>
            <a:r>
              <a:rPr lang="pl-PL" altLang="pl-PL" sz="1800" i="1" dirty="0"/>
              <a:t>wychowawczego </a:t>
            </a:r>
            <a:r>
              <a:rPr lang="pl-PL" altLang="pl-PL" sz="1800" i="1" dirty="0" smtClean="0"/>
              <a:t>przysługującą </a:t>
            </a:r>
            <a:r>
              <a:rPr lang="pl-PL" altLang="pl-PL" sz="1800" i="1" dirty="0"/>
              <a:t>za niepełny miesiąc zaokrągla się do 10 groszy w górę.</a:t>
            </a:r>
          </a:p>
          <a:p>
            <a:pPr marL="0" indent="0" algn="just">
              <a:buNone/>
              <a:defRPr/>
            </a:pPr>
            <a:endParaRPr lang="pl-PL" sz="1600" i="1" dirty="0"/>
          </a:p>
        </p:txBody>
      </p:sp>
      <p:sp>
        <p:nvSpPr>
          <p:cNvPr id="10244" name="Symbol zastępczy numeru slajdu 3">
            <a:extLst>
              <a:ext uri="{FF2B5EF4-FFF2-40B4-BE49-F238E27FC236}">
                <a16:creationId xmlns:a16="http://schemas.microsoft.com/office/drawing/2014/main" id="{1CEB1FFE-53EF-413F-B351-39B69FEA190A}"/>
              </a:ext>
            </a:extLst>
          </p:cNvPr>
          <p:cNvSpPr>
            <a:spLocks noGrp="1"/>
          </p:cNvSpPr>
          <p:nvPr>
            <p:ph type="sldNum" sz="quarter" idx="12"/>
          </p:nvPr>
        </p:nvSpPr>
        <p:spPr>
          <a:noFill/>
        </p:spPr>
        <p:txBody>
          <a:bodyPr/>
          <a:lstStyle>
            <a:lvl1pPr>
              <a:defRPr>
                <a:solidFill>
                  <a:schemeClr val="tx1"/>
                </a:solidFill>
                <a:latin typeface="Arial Narrow" panose="020B0606020202030204" pitchFamily="34" charset="0"/>
              </a:defRPr>
            </a:lvl1pPr>
            <a:lvl2pPr marL="742950" indent="-285750">
              <a:defRPr>
                <a:solidFill>
                  <a:schemeClr val="tx1"/>
                </a:solidFill>
                <a:latin typeface="Arial Narrow" panose="020B0606020202030204" pitchFamily="34" charset="0"/>
              </a:defRPr>
            </a:lvl2pPr>
            <a:lvl3pPr marL="1143000" indent="-228600">
              <a:defRPr>
                <a:solidFill>
                  <a:schemeClr val="tx1"/>
                </a:solidFill>
                <a:latin typeface="Arial Narrow" panose="020B0606020202030204" pitchFamily="34" charset="0"/>
              </a:defRPr>
            </a:lvl3pPr>
            <a:lvl4pPr marL="1600200" indent="-228600">
              <a:defRPr>
                <a:solidFill>
                  <a:schemeClr val="tx1"/>
                </a:solidFill>
                <a:latin typeface="Arial Narrow" panose="020B0606020202030204" pitchFamily="34" charset="0"/>
              </a:defRPr>
            </a:lvl4pPr>
            <a:lvl5pPr marL="2057400" indent="-228600">
              <a:defRPr>
                <a:solidFill>
                  <a:schemeClr val="tx1"/>
                </a:solidFill>
                <a:latin typeface="Arial Narrow" panose="020B060602020203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defRPr>
            </a:lvl9pPr>
          </a:lstStyle>
          <a:p>
            <a:fld id="{18DCBDBE-F6C9-4854-9D31-EFFE65DAF641}" type="slidenum">
              <a:rPr lang="pl-PL" altLang="pl-PL" smtClean="0">
                <a:solidFill>
                  <a:srgbClr val="000000"/>
                </a:solidFill>
                <a:latin typeface="Arial" panose="020B0604020202020204" pitchFamily="34" charset="0"/>
              </a:rPr>
              <a:pPr/>
              <a:t>5</a:t>
            </a:fld>
            <a:endParaRPr lang="pl-PL" altLang="pl-PL">
              <a:solidFill>
                <a:srgbClr val="000000"/>
              </a:solidFill>
              <a:latin typeface="Arial" panose="020B0604020202020204" pitchFamily="34" charset="0"/>
            </a:endParaRPr>
          </a:p>
        </p:txBody>
      </p:sp>
      <p:pic>
        <p:nvPicPr>
          <p:cNvPr id="5" name="Obraz 4">
            <a:extLst>
              <a:ext uri="{FF2B5EF4-FFF2-40B4-BE49-F238E27FC236}">
                <a16:creationId xmlns:a16="http://schemas.microsoft.com/office/drawing/2014/main" id="{7DD62A03-7B52-44B6-920D-7F0E245875A4}"/>
              </a:ext>
            </a:extLst>
          </p:cNvPr>
          <p:cNvPicPr>
            <a:picLocks noChangeAspect="1"/>
          </p:cNvPicPr>
          <p:nvPr/>
        </p:nvPicPr>
        <p:blipFill>
          <a:blip r:embed="rId2"/>
          <a:stretch>
            <a:fillRect/>
          </a:stretch>
        </p:blipFill>
        <p:spPr>
          <a:xfrm>
            <a:off x="0" y="0"/>
            <a:ext cx="5377138" cy="143268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ytuł 4">
            <a:extLst>
              <a:ext uri="{FF2B5EF4-FFF2-40B4-BE49-F238E27FC236}">
                <a16:creationId xmlns:a16="http://schemas.microsoft.com/office/drawing/2014/main" id="{82F5C2DF-C95D-479C-9F5F-043E3792CEF8}"/>
              </a:ext>
            </a:extLst>
          </p:cNvPr>
          <p:cNvSpPr>
            <a:spLocks noGrp="1"/>
          </p:cNvSpPr>
          <p:nvPr>
            <p:ph type="title"/>
          </p:nvPr>
        </p:nvSpPr>
        <p:spPr>
          <a:xfrm>
            <a:off x="2014538" y="1268413"/>
            <a:ext cx="8229600" cy="1143000"/>
          </a:xfrm>
        </p:spPr>
        <p:txBody>
          <a:bodyPr/>
          <a:lstStyle/>
          <a:p>
            <a:pPr algn="ctr"/>
            <a:r>
              <a:rPr lang="pl-PL" altLang="pl-PL" sz="2800" dirty="0">
                <a:solidFill>
                  <a:srgbClr val="002060"/>
                </a:solidFill>
              </a:rPr>
              <a:t>Wyniki kontroli – najczęstsze błędy:</a:t>
            </a:r>
          </a:p>
        </p:txBody>
      </p:sp>
      <p:sp>
        <p:nvSpPr>
          <p:cNvPr id="11267" name="Symbol zastępczy zawartości 5">
            <a:extLst>
              <a:ext uri="{FF2B5EF4-FFF2-40B4-BE49-F238E27FC236}">
                <a16:creationId xmlns:a16="http://schemas.microsoft.com/office/drawing/2014/main" id="{1FA615E2-4F11-4E60-AE72-C2EA51906CA2}"/>
              </a:ext>
            </a:extLst>
          </p:cNvPr>
          <p:cNvSpPr>
            <a:spLocks noGrp="1"/>
          </p:cNvSpPr>
          <p:nvPr>
            <p:ph idx="1"/>
          </p:nvPr>
        </p:nvSpPr>
        <p:spPr>
          <a:xfrm>
            <a:off x="1526796" y="2349501"/>
            <a:ext cx="9345336" cy="4175125"/>
          </a:xfrm>
        </p:spPr>
        <p:txBody>
          <a:bodyPr/>
          <a:lstStyle/>
          <a:p>
            <a:pPr marL="0" indent="0" algn="just">
              <a:buNone/>
            </a:pPr>
            <a:endParaRPr lang="pl-PL" altLang="pl-PL" sz="1600" dirty="0"/>
          </a:p>
          <a:p>
            <a:pPr marL="0" indent="0" algn="just">
              <a:buNone/>
            </a:pPr>
            <a:endParaRPr lang="pl-PL" altLang="pl-PL" sz="1600" u="sng" dirty="0"/>
          </a:p>
          <a:p>
            <a:pPr marL="0" indent="0" algn="just">
              <a:buNone/>
            </a:pPr>
            <a:r>
              <a:rPr lang="pl-PL" altLang="pl-PL" sz="1800" dirty="0"/>
              <a:t>„(…) przyznać świadczenie wychowawcze na dziecko: Jan Kowalski ur. 13.02.2019 r. na okres od 13.02.2019 r. do 30.09.2019 r. w wysokości 500,00 zł. miesięcznie”</a:t>
            </a:r>
          </a:p>
          <a:p>
            <a:pPr marL="0" indent="0" algn="just">
              <a:buNone/>
            </a:pPr>
            <a:endParaRPr lang="pl-PL" altLang="pl-PL" sz="1800" u="sng" dirty="0"/>
          </a:p>
          <a:p>
            <a:pPr marL="0" indent="0" algn="just">
              <a:buNone/>
            </a:pPr>
            <a:r>
              <a:rPr lang="pl-PL" altLang="pl-PL" sz="1800" dirty="0"/>
              <a:t>      Art. 5 ust. 2 </a:t>
            </a:r>
            <a:r>
              <a:rPr lang="pl-PL" altLang="pl-PL" sz="1800" i="1" dirty="0"/>
              <a:t>W przypadku urodzenia dziecka albo ukończenia przez dziecko 18. roku</a:t>
            </a:r>
            <a:br>
              <a:rPr lang="pl-PL" altLang="pl-PL" sz="1800" i="1" dirty="0"/>
            </a:br>
            <a:r>
              <a:rPr lang="pl-PL" altLang="pl-PL" sz="1800" i="1" dirty="0"/>
              <a:t>     życia </a:t>
            </a:r>
            <a:r>
              <a:rPr lang="pl-PL" altLang="pl-PL" sz="1800" i="1" u="sng" dirty="0"/>
              <a:t>kwotę świadczenia wychowawczego przysługującą za niepełny miesiąc </a:t>
            </a:r>
            <a:r>
              <a:rPr lang="pl-PL" altLang="pl-PL" sz="1800" i="1" dirty="0"/>
              <a:t>ustala</a:t>
            </a:r>
            <a:br>
              <a:rPr lang="pl-PL" altLang="pl-PL" sz="1800" i="1" dirty="0"/>
            </a:br>
            <a:r>
              <a:rPr lang="pl-PL" altLang="pl-PL" sz="1800" i="1" dirty="0"/>
              <a:t>     się, dzieląc kwotę tego świadczenia przez liczbę wszystkich dni kalendarzowych </a:t>
            </a:r>
            <a:br>
              <a:rPr lang="pl-PL" altLang="pl-PL" sz="1800" i="1" dirty="0"/>
            </a:br>
            <a:r>
              <a:rPr lang="pl-PL" altLang="pl-PL" sz="1800" i="1" dirty="0"/>
              <a:t>     w tym miesiącu, a otrzymaną kwotę mnoży się przez liczbę dni kalendarzowych, za</a:t>
            </a:r>
            <a:br>
              <a:rPr lang="pl-PL" altLang="pl-PL" sz="1800" i="1" dirty="0"/>
            </a:br>
            <a:r>
              <a:rPr lang="pl-PL" altLang="pl-PL" sz="1800" i="1" dirty="0"/>
              <a:t>     które to świadczenie przysługuje. Kwotę świadczenia wychowawczego przysługującą</a:t>
            </a:r>
            <a:br>
              <a:rPr lang="pl-PL" altLang="pl-PL" sz="1800" i="1" dirty="0"/>
            </a:br>
            <a:r>
              <a:rPr lang="pl-PL" altLang="pl-PL" sz="1800" i="1" dirty="0"/>
              <a:t>     za niepełny miesiąc zaokrągla się do 10 groszy w górę.</a:t>
            </a:r>
          </a:p>
        </p:txBody>
      </p:sp>
      <p:sp>
        <p:nvSpPr>
          <p:cNvPr id="11268" name="Symbol zastępczy numeru slajdu 3">
            <a:extLst>
              <a:ext uri="{FF2B5EF4-FFF2-40B4-BE49-F238E27FC236}">
                <a16:creationId xmlns:a16="http://schemas.microsoft.com/office/drawing/2014/main" id="{A94407B8-F8C5-4750-94BF-D6BAF201B226}"/>
              </a:ext>
            </a:extLst>
          </p:cNvPr>
          <p:cNvSpPr>
            <a:spLocks noGrp="1"/>
          </p:cNvSpPr>
          <p:nvPr>
            <p:ph type="sldNum" sz="quarter" idx="12"/>
          </p:nvPr>
        </p:nvSpPr>
        <p:spPr>
          <a:noFill/>
        </p:spPr>
        <p:txBody>
          <a:bodyPr/>
          <a:lstStyle>
            <a:lvl1pPr>
              <a:defRPr>
                <a:solidFill>
                  <a:schemeClr val="tx1"/>
                </a:solidFill>
                <a:latin typeface="Arial Narrow" panose="020B0606020202030204" pitchFamily="34" charset="0"/>
              </a:defRPr>
            </a:lvl1pPr>
            <a:lvl2pPr marL="742950" indent="-285750">
              <a:defRPr>
                <a:solidFill>
                  <a:schemeClr val="tx1"/>
                </a:solidFill>
                <a:latin typeface="Arial Narrow" panose="020B0606020202030204" pitchFamily="34" charset="0"/>
              </a:defRPr>
            </a:lvl2pPr>
            <a:lvl3pPr marL="1143000" indent="-228600">
              <a:defRPr>
                <a:solidFill>
                  <a:schemeClr val="tx1"/>
                </a:solidFill>
                <a:latin typeface="Arial Narrow" panose="020B0606020202030204" pitchFamily="34" charset="0"/>
              </a:defRPr>
            </a:lvl3pPr>
            <a:lvl4pPr marL="1600200" indent="-228600">
              <a:defRPr>
                <a:solidFill>
                  <a:schemeClr val="tx1"/>
                </a:solidFill>
                <a:latin typeface="Arial Narrow" panose="020B0606020202030204" pitchFamily="34" charset="0"/>
              </a:defRPr>
            </a:lvl4pPr>
            <a:lvl5pPr marL="2057400" indent="-228600">
              <a:defRPr>
                <a:solidFill>
                  <a:schemeClr val="tx1"/>
                </a:solidFill>
                <a:latin typeface="Arial Narrow" panose="020B060602020203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defRPr>
            </a:lvl9pPr>
          </a:lstStyle>
          <a:p>
            <a:fld id="{532289C0-4222-4D84-9BAB-43A7FF7934C8}" type="slidenum">
              <a:rPr lang="pl-PL" altLang="pl-PL" smtClean="0">
                <a:solidFill>
                  <a:srgbClr val="000000"/>
                </a:solidFill>
                <a:latin typeface="Arial" panose="020B0604020202020204" pitchFamily="34" charset="0"/>
              </a:rPr>
              <a:pPr/>
              <a:t>6</a:t>
            </a:fld>
            <a:endParaRPr lang="pl-PL" altLang="pl-PL">
              <a:solidFill>
                <a:srgbClr val="000000"/>
              </a:solidFill>
              <a:latin typeface="Arial" panose="020B0604020202020204" pitchFamily="34" charset="0"/>
            </a:endParaRPr>
          </a:p>
        </p:txBody>
      </p:sp>
      <p:pic>
        <p:nvPicPr>
          <p:cNvPr id="5" name="Obraz 4">
            <a:extLst>
              <a:ext uri="{FF2B5EF4-FFF2-40B4-BE49-F238E27FC236}">
                <a16:creationId xmlns:a16="http://schemas.microsoft.com/office/drawing/2014/main" id="{B5B49F8F-E146-4D43-80F5-FB2FA6B12839}"/>
              </a:ext>
            </a:extLst>
          </p:cNvPr>
          <p:cNvPicPr>
            <a:picLocks noChangeAspect="1"/>
          </p:cNvPicPr>
          <p:nvPr/>
        </p:nvPicPr>
        <p:blipFill>
          <a:blip r:embed="rId2"/>
          <a:stretch>
            <a:fillRect/>
          </a:stretch>
        </p:blipFill>
        <p:spPr>
          <a:xfrm>
            <a:off x="0" y="0"/>
            <a:ext cx="5377138" cy="1432684"/>
          </a:xfrm>
          <a:prstGeom prst="rect">
            <a:avLst/>
          </a:prstGeom>
        </p:spPr>
      </p:pic>
    </p:spTree>
    <p:extLst>
      <p:ext uri="{BB962C8B-B14F-4D97-AF65-F5344CB8AC3E}">
        <p14:creationId xmlns:p14="http://schemas.microsoft.com/office/powerpoint/2010/main" val="405387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ytuł 4">
            <a:extLst>
              <a:ext uri="{FF2B5EF4-FFF2-40B4-BE49-F238E27FC236}">
                <a16:creationId xmlns:a16="http://schemas.microsoft.com/office/drawing/2014/main" id="{D1DDEF0A-43B7-40E7-B4B7-30D9F2F29363}"/>
              </a:ext>
            </a:extLst>
          </p:cNvPr>
          <p:cNvSpPr>
            <a:spLocks noGrp="1"/>
          </p:cNvSpPr>
          <p:nvPr>
            <p:ph type="title"/>
          </p:nvPr>
        </p:nvSpPr>
        <p:spPr>
          <a:xfrm>
            <a:off x="2208213" y="1412875"/>
            <a:ext cx="8229600" cy="1143000"/>
          </a:xfrm>
        </p:spPr>
        <p:txBody>
          <a:bodyPr/>
          <a:lstStyle/>
          <a:p>
            <a:pPr algn="ctr"/>
            <a:r>
              <a:rPr lang="pl-PL" altLang="pl-PL" sz="2800" dirty="0">
                <a:solidFill>
                  <a:srgbClr val="002060"/>
                </a:solidFill>
              </a:rPr>
              <a:t>Wyniki kontroli – najczęstsze błędy:</a:t>
            </a:r>
          </a:p>
        </p:txBody>
      </p:sp>
      <p:sp>
        <p:nvSpPr>
          <p:cNvPr id="6" name="Symbol zastępczy zawartości 5">
            <a:extLst>
              <a:ext uri="{FF2B5EF4-FFF2-40B4-BE49-F238E27FC236}">
                <a16:creationId xmlns:a16="http://schemas.microsoft.com/office/drawing/2014/main" id="{EC8EF64D-1D6B-4F2E-9D51-D1B43626DE5A}"/>
              </a:ext>
            </a:extLst>
          </p:cNvPr>
          <p:cNvSpPr>
            <a:spLocks noGrp="1"/>
          </p:cNvSpPr>
          <p:nvPr>
            <p:ph idx="1"/>
          </p:nvPr>
        </p:nvSpPr>
        <p:spPr>
          <a:xfrm>
            <a:off x="939113" y="2349501"/>
            <a:ext cx="10206681" cy="4175125"/>
          </a:xfrm>
        </p:spPr>
        <p:txBody>
          <a:bodyPr/>
          <a:lstStyle/>
          <a:p>
            <a:pPr marL="0" indent="0" algn="just">
              <a:buNone/>
              <a:defRPr/>
            </a:pPr>
            <a:endParaRPr lang="pl-PL" sz="1600" u="sng" dirty="0"/>
          </a:p>
          <a:p>
            <a:pPr>
              <a:buFont typeface="Wingdings" panose="05000000000000000000" pitchFamily="2" charset="2"/>
              <a:buChar char="q"/>
              <a:defRPr/>
            </a:pPr>
            <a:r>
              <a:rPr lang="pl-PL" sz="1800" dirty="0" smtClean="0"/>
              <a:t>Brak </a:t>
            </a:r>
            <a:r>
              <a:rPr lang="pl-PL" sz="1800" dirty="0"/>
              <a:t>uzasadnienia prawnego i faktycznego – </a:t>
            </a:r>
            <a:r>
              <a:rPr lang="pl-PL" sz="1800" b="1" dirty="0"/>
              <a:t>„i” to nie to samo co „lub”</a:t>
            </a:r>
          </a:p>
          <a:p>
            <a:pPr marL="0" indent="0">
              <a:buNone/>
              <a:defRPr/>
            </a:pPr>
            <a:endParaRPr lang="pl-PL" sz="1800" b="1" dirty="0"/>
          </a:p>
          <a:p>
            <a:pPr marL="0" indent="0" algn="just">
              <a:buNone/>
              <a:defRPr/>
            </a:pPr>
            <a:r>
              <a:rPr lang="pl-PL" sz="1800" dirty="0"/>
              <a:t>Art. 107 § 1 pkt 6 Kpa -  </a:t>
            </a:r>
            <a:r>
              <a:rPr lang="pl-PL" sz="1800" i="1" dirty="0"/>
              <a:t>Decyzja zawiera uzasadnienie faktyczne</a:t>
            </a:r>
            <a:r>
              <a:rPr lang="pl-PL" sz="1800" b="1" i="1" dirty="0"/>
              <a:t> i </a:t>
            </a:r>
            <a:r>
              <a:rPr lang="pl-PL" sz="1800" i="1" dirty="0"/>
              <a:t>prawne. </a:t>
            </a:r>
            <a:endParaRPr lang="pl-PL" sz="1800" i="1" dirty="0" smtClean="0"/>
          </a:p>
          <a:p>
            <a:pPr marL="0" indent="0" algn="just">
              <a:buNone/>
              <a:defRPr/>
            </a:pPr>
            <a:r>
              <a:rPr lang="pl-PL" sz="1800" i="1" dirty="0" smtClean="0"/>
              <a:t>Uzasadnienie </a:t>
            </a:r>
            <a:r>
              <a:rPr lang="pl-PL" sz="1800" i="1" dirty="0"/>
              <a:t>faktyczne decyzji powinno w szczególności zawierać wskazanie faktów, które organ uznał za udowodnione, dowodów, na których się oparł, oraz przyczyn, </a:t>
            </a:r>
            <a:r>
              <a:rPr lang="pl-PL" sz="1800" i="1" dirty="0" smtClean="0"/>
              <a:t>z </a:t>
            </a:r>
            <a:r>
              <a:rPr lang="pl-PL" sz="1800" i="1" dirty="0"/>
              <a:t>powodu których innym dowodom odmówił wiarygodności i mocy dowodowej, zaś uzasadnienie prawne - wyjaśnienie podstawy prawnej decyzji, </a:t>
            </a:r>
            <a:r>
              <a:rPr lang="pl-PL" sz="1800" i="1" dirty="0" smtClean="0"/>
              <a:t/>
            </a:r>
            <a:br>
              <a:rPr lang="pl-PL" sz="1800" i="1" dirty="0" smtClean="0"/>
            </a:br>
            <a:r>
              <a:rPr lang="pl-PL" sz="1800" i="1" dirty="0" smtClean="0"/>
              <a:t>z </a:t>
            </a:r>
            <a:r>
              <a:rPr lang="pl-PL" sz="1800" i="1" dirty="0"/>
              <a:t>przytoczeniem przepisów prawa (art. 107 § 3 Kpa)  </a:t>
            </a:r>
          </a:p>
          <a:p>
            <a:pPr marL="0" indent="0" algn="just">
              <a:buNone/>
              <a:defRPr/>
            </a:pPr>
            <a:endParaRPr lang="pl-PL" sz="1800" dirty="0"/>
          </a:p>
          <a:p>
            <a:pPr marL="0" indent="0" algn="ctr">
              <a:buNone/>
              <a:defRPr/>
            </a:pPr>
            <a:r>
              <a:rPr lang="pl-PL" sz="2400" u="sng" dirty="0"/>
              <a:t>Niedopuszczalnym jest brak uzasadnienia w decyzjach odmownych </a:t>
            </a:r>
            <a:r>
              <a:rPr lang="pl-PL" sz="2400" u="sng" dirty="0" smtClean="0"/>
              <a:t/>
            </a:r>
            <a:br>
              <a:rPr lang="pl-PL" sz="2400" u="sng" dirty="0" smtClean="0"/>
            </a:br>
            <a:r>
              <a:rPr lang="pl-PL" sz="2400" u="sng" dirty="0" smtClean="0"/>
              <a:t>i uchylających!</a:t>
            </a:r>
            <a:endParaRPr lang="pl-PL" sz="2400" u="sng" dirty="0"/>
          </a:p>
        </p:txBody>
      </p:sp>
      <p:sp>
        <p:nvSpPr>
          <p:cNvPr id="12292" name="Symbol zastępczy numeru slajdu 3">
            <a:extLst>
              <a:ext uri="{FF2B5EF4-FFF2-40B4-BE49-F238E27FC236}">
                <a16:creationId xmlns:a16="http://schemas.microsoft.com/office/drawing/2014/main" id="{3B698746-530F-4CC3-B9C3-719D4BF32A1F}"/>
              </a:ext>
            </a:extLst>
          </p:cNvPr>
          <p:cNvSpPr>
            <a:spLocks noGrp="1"/>
          </p:cNvSpPr>
          <p:nvPr>
            <p:ph type="sldNum" sz="quarter" idx="12"/>
          </p:nvPr>
        </p:nvSpPr>
        <p:spPr>
          <a:noFill/>
        </p:spPr>
        <p:txBody>
          <a:bodyPr/>
          <a:lstStyle>
            <a:lvl1pPr>
              <a:defRPr>
                <a:solidFill>
                  <a:schemeClr val="tx1"/>
                </a:solidFill>
                <a:latin typeface="Arial Narrow" panose="020B0606020202030204" pitchFamily="34" charset="0"/>
              </a:defRPr>
            </a:lvl1pPr>
            <a:lvl2pPr marL="742950" indent="-285750">
              <a:defRPr>
                <a:solidFill>
                  <a:schemeClr val="tx1"/>
                </a:solidFill>
                <a:latin typeface="Arial Narrow" panose="020B0606020202030204" pitchFamily="34" charset="0"/>
              </a:defRPr>
            </a:lvl2pPr>
            <a:lvl3pPr marL="1143000" indent="-228600">
              <a:defRPr>
                <a:solidFill>
                  <a:schemeClr val="tx1"/>
                </a:solidFill>
                <a:latin typeface="Arial Narrow" panose="020B0606020202030204" pitchFamily="34" charset="0"/>
              </a:defRPr>
            </a:lvl3pPr>
            <a:lvl4pPr marL="1600200" indent="-228600">
              <a:defRPr>
                <a:solidFill>
                  <a:schemeClr val="tx1"/>
                </a:solidFill>
                <a:latin typeface="Arial Narrow" panose="020B0606020202030204" pitchFamily="34" charset="0"/>
              </a:defRPr>
            </a:lvl4pPr>
            <a:lvl5pPr marL="2057400" indent="-228600">
              <a:defRPr>
                <a:solidFill>
                  <a:schemeClr val="tx1"/>
                </a:solidFill>
                <a:latin typeface="Arial Narrow" panose="020B060602020203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defRPr>
            </a:lvl9pPr>
          </a:lstStyle>
          <a:p>
            <a:fld id="{BE89CFBC-E031-4218-8654-77BDD0190F26}" type="slidenum">
              <a:rPr lang="pl-PL" altLang="pl-PL" smtClean="0">
                <a:solidFill>
                  <a:srgbClr val="000000"/>
                </a:solidFill>
                <a:latin typeface="Arial" panose="020B0604020202020204" pitchFamily="34" charset="0"/>
              </a:rPr>
              <a:pPr/>
              <a:t>7</a:t>
            </a:fld>
            <a:endParaRPr lang="pl-PL" altLang="pl-PL">
              <a:solidFill>
                <a:srgbClr val="000000"/>
              </a:solidFill>
              <a:latin typeface="Arial" panose="020B0604020202020204" pitchFamily="34" charset="0"/>
            </a:endParaRPr>
          </a:p>
        </p:txBody>
      </p:sp>
      <p:pic>
        <p:nvPicPr>
          <p:cNvPr id="5" name="Obraz 4">
            <a:extLst>
              <a:ext uri="{FF2B5EF4-FFF2-40B4-BE49-F238E27FC236}">
                <a16:creationId xmlns:a16="http://schemas.microsoft.com/office/drawing/2014/main" id="{B2D4A362-3969-4968-A7E1-D9083B0699E9}"/>
              </a:ext>
            </a:extLst>
          </p:cNvPr>
          <p:cNvPicPr>
            <a:picLocks noChangeAspect="1"/>
          </p:cNvPicPr>
          <p:nvPr/>
        </p:nvPicPr>
        <p:blipFill>
          <a:blip r:embed="rId2"/>
          <a:stretch>
            <a:fillRect/>
          </a:stretch>
        </p:blipFill>
        <p:spPr>
          <a:xfrm>
            <a:off x="0" y="0"/>
            <a:ext cx="5377138" cy="143268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ytuł 4">
            <a:extLst>
              <a:ext uri="{FF2B5EF4-FFF2-40B4-BE49-F238E27FC236}">
                <a16:creationId xmlns:a16="http://schemas.microsoft.com/office/drawing/2014/main" id="{878303FB-BA0F-4B95-A835-78376508304A}"/>
              </a:ext>
            </a:extLst>
          </p:cNvPr>
          <p:cNvSpPr>
            <a:spLocks noGrp="1"/>
          </p:cNvSpPr>
          <p:nvPr>
            <p:ph type="title"/>
          </p:nvPr>
        </p:nvSpPr>
        <p:spPr>
          <a:xfrm>
            <a:off x="2014538" y="1268413"/>
            <a:ext cx="8229600" cy="1143000"/>
          </a:xfrm>
        </p:spPr>
        <p:txBody>
          <a:bodyPr/>
          <a:lstStyle/>
          <a:p>
            <a:pPr algn="ctr"/>
            <a:r>
              <a:rPr lang="pl-PL" altLang="pl-PL" sz="2800" dirty="0">
                <a:solidFill>
                  <a:srgbClr val="002060"/>
                </a:solidFill>
              </a:rPr>
              <a:t>Wyniki kontroli – najczęstsze błędy:</a:t>
            </a:r>
          </a:p>
        </p:txBody>
      </p:sp>
      <p:sp>
        <p:nvSpPr>
          <p:cNvPr id="6" name="Symbol zastępczy zawartości 5">
            <a:extLst>
              <a:ext uri="{FF2B5EF4-FFF2-40B4-BE49-F238E27FC236}">
                <a16:creationId xmlns:a16="http://schemas.microsoft.com/office/drawing/2014/main" id="{8D4D6B8E-F0CE-4EA3-9B09-F80CBF752F74}"/>
              </a:ext>
            </a:extLst>
          </p:cNvPr>
          <p:cNvSpPr>
            <a:spLocks noGrp="1"/>
          </p:cNvSpPr>
          <p:nvPr>
            <p:ph idx="1"/>
          </p:nvPr>
        </p:nvSpPr>
        <p:spPr>
          <a:xfrm>
            <a:off x="1266739" y="2349501"/>
            <a:ext cx="8942476" cy="4175125"/>
          </a:xfrm>
        </p:spPr>
        <p:txBody>
          <a:bodyPr/>
          <a:lstStyle/>
          <a:p>
            <a:pPr marL="0" indent="0">
              <a:buNone/>
              <a:defRPr/>
            </a:pPr>
            <a:endParaRPr lang="pl-PL" sz="1600" dirty="0"/>
          </a:p>
          <a:p>
            <a:pPr>
              <a:buFont typeface="Wingdings" panose="05000000000000000000" pitchFamily="2" charset="2"/>
              <a:buChar char="q"/>
              <a:defRPr/>
            </a:pPr>
            <a:r>
              <a:rPr lang="pl-PL" sz="1800" dirty="0" smtClean="0"/>
              <a:t>Nieprawidłowy </a:t>
            </a:r>
            <a:r>
              <a:rPr lang="pl-PL" sz="1800" dirty="0"/>
              <a:t>zapis w decyzjach zmieniających wysokość świadczenia:</a:t>
            </a:r>
          </a:p>
          <a:p>
            <a:pPr marL="0" indent="0">
              <a:buNone/>
              <a:defRPr/>
            </a:pPr>
            <a:endParaRPr lang="pl-PL" sz="1800" dirty="0"/>
          </a:p>
          <a:p>
            <a:pPr marL="0" indent="0" algn="ctr">
              <a:buNone/>
              <a:defRPr/>
            </a:pPr>
            <a:r>
              <a:rPr lang="pl-PL" sz="1800" dirty="0"/>
              <a:t> „ (…) </a:t>
            </a:r>
            <a:r>
              <a:rPr lang="pl-PL" sz="1800" dirty="0" smtClean="0"/>
              <a:t>postanawiam</a:t>
            </a:r>
          </a:p>
          <a:p>
            <a:pPr marL="0" indent="0" algn="ctr">
              <a:buNone/>
              <a:defRPr/>
            </a:pPr>
            <a:r>
              <a:rPr lang="pl-PL" sz="1800" dirty="0" smtClean="0"/>
              <a:t>                1</a:t>
            </a:r>
            <a:r>
              <a:rPr lang="pl-PL" sz="1800" dirty="0"/>
              <a:t>. </a:t>
            </a:r>
            <a:r>
              <a:rPr lang="pl-PL" sz="1800" u="sng" dirty="0"/>
              <a:t>Wstrzymać</a:t>
            </a:r>
            <a:r>
              <a:rPr lang="pl-PL" sz="1800" dirty="0"/>
              <a:t> z dniem 31.10.2018 r. zasiłek pielęgnacyjny w wysokości 153,00 zł</a:t>
            </a:r>
          </a:p>
          <a:p>
            <a:pPr marL="0" indent="0" algn="ctr">
              <a:buNone/>
              <a:defRPr/>
            </a:pPr>
            <a:r>
              <a:rPr lang="pl-PL" sz="1800" dirty="0"/>
              <a:t>  </a:t>
            </a:r>
            <a:r>
              <a:rPr lang="pl-PL" sz="1800" dirty="0" smtClean="0"/>
              <a:t>          2</a:t>
            </a:r>
            <a:r>
              <a:rPr lang="pl-PL" sz="1800" dirty="0"/>
              <a:t>. Przyznać zasiłek pielęgnacyjny </a:t>
            </a:r>
            <a:r>
              <a:rPr lang="pl-PL" sz="1800" dirty="0" smtClean="0"/>
              <a:t>na okres od 01.11.2018 r. do 31.05.2019 r. </a:t>
            </a:r>
            <a:br>
              <a:rPr lang="pl-PL" sz="1800" dirty="0" smtClean="0"/>
            </a:br>
            <a:r>
              <a:rPr lang="pl-PL" sz="1800" dirty="0" smtClean="0"/>
              <a:t>w </a:t>
            </a:r>
            <a:r>
              <a:rPr lang="pl-PL" sz="1800" dirty="0"/>
              <a:t>wysokości 184,42 zł </a:t>
            </a:r>
            <a:r>
              <a:rPr lang="pl-PL" sz="1800" dirty="0" smtClean="0"/>
              <a:t>miesięcznie.”</a:t>
            </a:r>
            <a:endParaRPr lang="pl-PL" sz="1800" dirty="0"/>
          </a:p>
          <a:p>
            <a:pPr marL="0" indent="0">
              <a:buNone/>
              <a:defRPr/>
            </a:pPr>
            <a:endParaRPr lang="pl-PL" sz="1600" dirty="0"/>
          </a:p>
        </p:txBody>
      </p:sp>
      <p:sp>
        <p:nvSpPr>
          <p:cNvPr id="13316" name="Symbol zastępczy numeru slajdu 3">
            <a:extLst>
              <a:ext uri="{FF2B5EF4-FFF2-40B4-BE49-F238E27FC236}">
                <a16:creationId xmlns:a16="http://schemas.microsoft.com/office/drawing/2014/main" id="{1C8B6D68-C746-4C96-87BC-0958CF0D2792}"/>
              </a:ext>
            </a:extLst>
          </p:cNvPr>
          <p:cNvSpPr>
            <a:spLocks noGrp="1"/>
          </p:cNvSpPr>
          <p:nvPr>
            <p:ph type="sldNum" sz="quarter" idx="12"/>
          </p:nvPr>
        </p:nvSpPr>
        <p:spPr>
          <a:noFill/>
        </p:spPr>
        <p:txBody>
          <a:bodyPr/>
          <a:lstStyle>
            <a:lvl1pPr>
              <a:defRPr>
                <a:solidFill>
                  <a:schemeClr val="tx1"/>
                </a:solidFill>
                <a:latin typeface="Arial Narrow" panose="020B0606020202030204" pitchFamily="34" charset="0"/>
              </a:defRPr>
            </a:lvl1pPr>
            <a:lvl2pPr marL="742950" indent="-285750">
              <a:defRPr>
                <a:solidFill>
                  <a:schemeClr val="tx1"/>
                </a:solidFill>
                <a:latin typeface="Arial Narrow" panose="020B0606020202030204" pitchFamily="34" charset="0"/>
              </a:defRPr>
            </a:lvl2pPr>
            <a:lvl3pPr marL="1143000" indent="-228600">
              <a:defRPr>
                <a:solidFill>
                  <a:schemeClr val="tx1"/>
                </a:solidFill>
                <a:latin typeface="Arial Narrow" panose="020B0606020202030204" pitchFamily="34" charset="0"/>
              </a:defRPr>
            </a:lvl3pPr>
            <a:lvl4pPr marL="1600200" indent="-228600">
              <a:defRPr>
                <a:solidFill>
                  <a:schemeClr val="tx1"/>
                </a:solidFill>
                <a:latin typeface="Arial Narrow" panose="020B0606020202030204" pitchFamily="34" charset="0"/>
              </a:defRPr>
            </a:lvl4pPr>
            <a:lvl5pPr marL="2057400" indent="-228600">
              <a:defRPr>
                <a:solidFill>
                  <a:schemeClr val="tx1"/>
                </a:solidFill>
                <a:latin typeface="Arial Narrow" panose="020B060602020203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defRPr>
            </a:lvl9pPr>
          </a:lstStyle>
          <a:p>
            <a:fld id="{55B0989B-3927-4706-B91B-22E350E335CC}" type="slidenum">
              <a:rPr lang="pl-PL" altLang="pl-PL" smtClean="0">
                <a:solidFill>
                  <a:srgbClr val="000000"/>
                </a:solidFill>
                <a:latin typeface="Arial" panose="020B0604020202020204" pitchFamily="34" charset="0"/>
              </a:rPr>
              <a:pPr/>
              <a:t>8</a:t>
            </a:fld>
            <a:endParaRPr lang="pl-PL" altLang="pl-PL">
              <a:solidFill>
                <a:srgbClr val="000000"/>
              </a:solidFill>
              <a:latin typeface="Arial" panose="020B0604020202020204" pitchFamily="34" charset="0"/>
            </a:endParaRPr>
          </a:p>
        </p:txBody>
      </p:sp>
      <p:pic>
        <p:nvPicPr>
          <p:cNvPr id="5" name="Obraz 4">
            <a:extLst>
              <a:ext uri="{FF2B5EF4-FFF2-40B4-BE49-F238E27FC236}">
                <a16:creationId xmlns:a16="http://schemas.microsoft.com/office/drawing/2014/main" id="{357FA6A4-AFE6-439C-AFD8-5F91ACC2AD80}"/>
              </a:ext>
            </a:extLst>
          </p:cNvPr>
          <p:cNvPicPr>
            <a:picLocks noChangeAspect="1"/>
          </p:cNvPicPr>
          <p:nvPr/>
        </p:nvPicPr>
        <p:blipFill>
          <a:blip r:embed="rId2"/>
          <a:stretch>
            <a:fillRect/>
          </a:stretch>
        </p:blipFill>
        <p:spPr>
          <a:xfrm>
            <a:off x="0" y="0"/>
            <a:ext cx="5377138" cy="143268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ytuł 4">
            <a:extLst>
              <a:ext uri="{FF2B5EF4-FFF2-40B4-BE49-F238E27FC236}">
                <a16:creationId xmlns:a16="http://schemas.microsoft.com/office/drawing/2014/main" id="{10767AE3-E8B3-4FCA-B01B-D2E5C8916328}"/>
              </a:ext>
            </a:extLst>
          </p:cNvPr>
          <p:cNvSpPr>
            <a:spLocks noGrp="1"/>
          </p:cNvSpPr>
          <p:nvPr>
            <p:ph type="title"/>
          </p:nvPr>
        </p:nvSpPr>
        <p:spPr>
          <a:xfrm>
            <a:off x="2014538" y="1268413"/>
            <a:ext cx="8229600" cy="1143000"/>
          </a:xfrm>
        </p:spPr>
        <p:txBody>
          <a:bodyPr/>
          <a:lstStyle/>
          <a:p>
            <a:pPr algn="ctr"/>
            <a:r>
              <a:rPr lang="pl-PL" altLang="pl-PL" sz="2800" dirty="0">
                <a:solidFill>
                  <a:srgbClr val="002060"/>
                </a:solidFill>
              </a:rPr>
              <a:t>Uprawnienia wojewody :</a:t>
            </a:r>
          </a:p>
        </p:txBody>
      </p:sp>
      <p:sp>
        <p:nvSpPr>
          <p:cNvPr id="6" name="Symbol zastępczy zawartości 5">
            <a:extLst>
              <a:ext uri="{FF2B5EF4-FFF2-40B4-BE49-F238E27FC236}">
                <a16:creationId xmlns:a16="http://schemas.microsoft.com/office/drawing/2014/main" id="{991B2CFB-40E7-4E23-A618-FD90225FFC62}"/>
              </a:ext>
            </a:extLst>
          </p:cNvPr>
          <p:cNvSpPr>
            <a:spLocks noGrp="1"/>
          </p:cNvSpPr>
          <p:nvPr>
            <p:ph idx="1"/>
          </p:nvPr>
        </p:nvSpPr>
        <p:spPr>
          <a:xfrm>
            <a:off x="1006679" y="2349501"/>
            <a:ext cx="9773174" cy="4175125"/>
          </a:xfrm>
        </p:spPr>
        <p:txBody>
          <a:bodyPr/>
          <a:lstStyle/>
          <a:p>
            <a:pPr algn="just">
              <a:defRPr/>
            </a:pPr>
            <a:r>
              <a:rPr lang="pl-PL" sz="1800" dirty="0"/>
              <a:t>Zadania zlecone z zakresu administracji rządowej podlegają zasadom określonym </a:t>
            </a:r>
            <a:br>
              <a:rPr lang="pl-PL" sz="1800" dirty="0"/>
            </a:br>
            <a:r>
              <a:rPr lang="pl-PL" sz="1800" dirty="0"/>
              <a:t>w </a:t>
            </a:r>
            <a:r>
              <a:rPr lang="pl-PL" sz="1800" i="1" dirty="0"/>
              <a:t>ustawie z dnia 23 stycznia 2009 r. o wojewodzie i administracji rządowej </a:t>
            </a:r>
            <a:r>
              <a:rPr lang="pl-PL" sz="1800" i="1" dirty="0" smtClean="0"/>
              <a:t>w </a:t>
            </a:r>
            <a:r>
              <a:rPr lang="pl-PL" sz="1800" i="1" dirty="0"/>
              <a:t>województwie</a:t>
            </a:r>
            <a:r>
              <a:rPr lang="pl-PL" sz="1800" dirty="0"/>
              <a:t> (Dz. U. </a:t>
            </a:r>
            <a:r>
              <a:rPr lang="pl-PL" sz="1800" dirty="0" smtClean="0"/>
              <a:t/>
            </a:r>
            <a:br>
              <a:rPr lang="pl-PL" sz="1800" dirty="0" smtClean="0"/>
            </a:br>
            <a:r>
              <a:rPr lang="pl-PL" sz="1800" dirty="0" smtClean="0"/>
              <a:t>z </a:t>
            </a:r>
            <a:r>
              <a:rPr lang="pl-PL" sz="1800" dirty="0"/>
              <a:t>2017 r. poz. 2234 z późn. zm.).</a:t>
            </a:r>
          </a:p>
          <a:p>
            <a:pPr algn="just">
              <a:defRPr/>
            </a:pPr>
            <a:r>
              <a:rPr lang="pl-PL" sz="1800" dirty="0"/>
              <a:t>W myśl art. 3 ust 1 pkt 4 przywołanej ustawy, wojewoda jest organem nadzoru nad działalnością jednostek samorządu terytorialnego i ich związków pod względem legalności. Wojewoda sprawuje kontrolę pod względem legalności, gospodarności </a:t>
            </a:r>
            <a:r>
              <a:rPr lang="pl-PL" sz="1800" dirty="0" smtClean="0"/>
              <a:t>i </a:t>
            </a:r>
            <a:r>
              <a:rPr lang="pl-PL" sz="1800" dirty="0"/>
              <a:t>rzetelności wykonywanych przez organy samorządu terytorialnego zadań z zakresu administracji rządowej, realizowanych przez nie na podstawie ustawy lub porozumienia </a:t>
            </a:r>
            <a:r>
              <a:rPr lang="pl-PL" sz="1800" dirty="0" smtClean="0"/>
              <a:t>z </a:t>
            </a:r>
            <a:r>
              <a:rPr lang="pl-PL" sz="1800" dirty="0"/>
              <a:t>organami administracji rządowej (art. 3 pkt. 2 ww. ustawy).</a:t>
            </a:r>
          </a:p>
          <a:p>
            <a:pPr algn="just">
              <a:defRPr/>
            </a:pPr>
            <a:r>
              <a:rPr lang="pl-PL" sz="1800" dirty="0"/>
              <a:t>Wojewoda ma prawo wglądu w tok każdej sprawy prowadzonej w województwie przez organy administracji rządowej, a także przez organy samorządu terytorialnego w zakresie zadań przyjętych na podstawie porozumienia </a:t>
            </a:r>
            <a:r>
              <a:rPr lang="pl-PL" sz="1800" u="sng" dirty="0"/>
              <a:t>lub zadań zleconych</a:t>
            </a:r>
            <a:r>
              <a:rPr lang="pl-PL" sz="1800" dirty="0"/>
              <a:t>. (art. 26 ust. 2 ww. ustawy). </a:t>
            </a:r>
          </a:p>
          <a:p>
            <a:pPr marL="0" indent="0" algn="just">
              <a:buNone/>
              <a:defRPr/>
            </a:pPr>
            <a:endParaRPr lang="pl-PL" sz="1600" dirty="0"/>
          </a:p>
        </p:txBody>
      </p:sp>
      <p:sp>
        <p:nvSpPr>
          <p:cNvPr id="14340" name="Symbol zastępczy numeru slajdu 3">
            <a:extLst>
              <a:ext uri="{FF2B5EF4-FFF2-40B4-BE49-F238E27FC236}">
                <a16:creationId xmlns:a16="http://schemas.microsoft.com/office/drawing/2014/main" id="{70CBA8EF-2721-4C83-989C-E4FA639FF21B}"/>
              </a:ext>
            </a:extLst>
          </p:cNvPr>
          <p:cNvSpPr>
            <a:spLocks noGrp="1"/>
          </p:cNvSpPr>
          <p:nvPr>
            <p:ph type="sldNum" sz="quarter" idx="12"/>
          </p:nvPr>
        </p:nvSpPr>
        <p:spPr>
          <a:noFill/>
        </p:spPr>
        <p:txBody>
          <a:bodyPr/>
          <a:lstStyle>
            <a:lvl1pPr>
              <a:defRPr>
                <a:solidFill>
                  <a:schemeClr val="tx1"/>
                </a:solidFill>
                <a:latin typeface="Arial Narrow" panose="020B0606020202030204" pitchFamily="34" charset="0"/>
              </a:defRPr>
            </a:lvl1pPr>
            <a:lvl2pPr marL="742950" indent="-285750">
              <a:defRPr>
                <a:solidFill>
                  <a:schemeClr val="tx1"/>
                </a:solidFill>
                <a:latin typeface="Arial Narrow" panose="020B0606020202030204" pitchFamily="34" charset="0"/>
              </a:defRPr>
            </a:lvl2pPr>
            <a:lvl3pPr marL="1143000" indent="-228600">
              <a:defRPr>
                <a:solidFill>
                  <a:schemeClr val="tx1"/>
                </a:solidFill>
                <a:latin typeface="Arial Narrow" panose="020B0606020202030204" pitchFamily="34" charset="0"/>
              </a:defRPr>
            </a:lvl3pPr>
            <a:lvl4pPr marL="1600200" indent="-228600">
              <a:defRPr>
                <a:solidFill>
                  <a:schemeClr val="tx1"/>
                </a:solidFill>
                <a:latin typeface="Arial Narrow" panose="020B0606020202030204" pitchFamily="34" charset="0"/>
              </a:defRPr>
            </a:lvl4pPr>
            <a:lvl5pPr marL="2057400" indent="-228600">
              <a:defRPr>
                <a:solidFill>
                  <a:schemeClr val="tx1"/>
                </a:solidFill>
                <a:latin typeface="Arial Narrow" panose="020B0606020202030204" pitchFamily="34" charset="0"/>
              </a:defRPr>
            </a:lvl5pPr>
            <a:lvl6pPr marL="2514600" indent="-228600" eaLnBrk="0" fontAlgn="base" hangingPunct="0">
              <a:spcBef>
                <a:spcPct val="0"/>
              </a:spcBef>
              <a:spcAft>
                <a:spcPct val="0"/>
              </a:spcAft>
              <a:defRPr>
                <a:solidFill>
                  <a:schemeClr val="tx1"/>
                </a:solidFill>
                <a:latin typeface="Arial Narrow" panose="020B0606020202030204" pitchFamily="34" charset="0"/>
              </a:defRPr>
            </a:lvl6pPr>
            <a:lvl7pPr marL="2971800" indent="-228600" eaLnBrk="0" fontAlgn="base" hangingPunct="0">
              <a:spcBef>
                <a:spcPct val="0"/>
              </a:spcBef>
              <a:spcAft>
                <a:spcPct val="0"/>
              </a:spcAft>
              <a:defRPr>
                <a:solidFill>
                  <a:schemeClr val="tx1"/>
                </a:solidFill>
                <a:latin typeface="Arial Narrow" panose="020B0606020202030204" pitchFamily="34" charset="0"/>
              </a:defRPr>
            </a:lvl7pPr>
            <a:lvl8pPr marL="3429000" indent="-228600" eaLnBrk="0" fontAlgn="base" hangingPunct="0">
              <a:spcBef>
                <a:spcPct val="0"/>
              </a:spcBef>
              <a:spcAft>
                <a:spcPct val="0"/>
              </a:spcAft>
              <a:defRPr>
                <a:solidFill>
                  <a:schemeClr val="tx1"/>
                </a:solidFill>
                <a:latin typeface="Arial Narrow" panose="020B0606020202030204" pitchFamily="34" charset="0"/>
              </a:defRPr>
            </a:lvl8pPr>
            <a:lvl9pPr marL="3886200" indent="-228600" eaLnBrk="0" fontAlgn="base" hangingPunct="0">
              <a:spcBef>
                <a:spcPct val="0"/>
              </a:spcBef>
              <a:spcAft>
                <a:spcPct val="0"/>
              </a:spcAft>
              <a:defRPr>
                <a:solidFill>
                  <a:schemeClr val="tx1"/>
                </a:solidFill>
                <a:latin typeface="Arial Narrow" panose="020B0606020202030204" pitchFamily="34" charset="0"/>
              </a:defRPr>
            </a:lvl9pPr>
          </a:lstStyle>
          <a:p>
            <a:fld id="{B9F4091A-DDB3-4FB8-A5B5-0431CD5D4FD3}" type="slidenum">
              <a:rPr lang="pl-PL" altLang="pl-PL" smtClean="0">
                <a:solidFill>
                  <a:srgbClr val="000000"/>
                </a:solidFill>
                <a:latin typeface="Arial" panose="020B0604020202020204" pitchFamily="34" charset="0"/>
              </a:rPr>
              <a:pPr/>
              <a:t>9</a:t>
            </a:fld>
            <a:endParaRPr lang="pl-PL" altLang="pl-PL">
              <a:solidFill>
                <a:srgbClr val="000000"/>
              </a:solidFill>
              <a:latin typeface="Arial" panose="020B0604020202020204" pitchFamily="34" charset="0"/>
            </a:endParaRPr>
          </a:p>
        </p:txBody>
      </p:sp>
      <p:pic>
        <p:nvPicPr>
          <p:cNvPr id="5" name="Obraz 4">
            <a:extLst>
              <a:ext uri="{FF2B5EF4-FFF2-40B4-BE49-F238E27FC236}">
                <a16:creationId xmlns:a16="http://schemas.microsoft.com/office/drawing/2014/main" id="{C2A4ABEB-2111-40EA-ACDC-A9BD7520DFEE}"/>
              </a:ext>
            </a:extLst>
          </p:cNvPr>
          <p:cNvPicPr>
            <a:picLocks noChangeAspect="1"/>
          </p:cNvPicPr>
          <p:nvPr/>
        </p:nvPicPr>
        <p:blipFill>
          <a:blip r:embed="rId2"/>
          <a:stretch>
            <a:fillRect/>
          </a:stretch>
        </p:blipFill>
        <p:spPr>
          <a:xfrm>
            <a:off x="0" y="0"/>
            <a:ext cx="5377138" cy="143268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527</Words>
  <Application>Microsoft Office PowerPoint</Application>
  <PresentationFormat>Panoramiczny</PresentationFormat>
  <Paragraphs>75</Paragraphs>
  <Slides>11</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11</vt:i4>
      </vt:variant>
    </vt:vector>
  </HeadingPairs>
  <TitlesOfParts>
    <vt:vector size="16" baseType="lpstr">
      <vt:lpstr>Arial</vt:lpstr>
      <vt:lpstr>Calibri</vt:lpstr>
      <vt:lpstr>Calibri Light</vt:lpstr>
      <vt:lpstr>Wingdings</vt:lpstr>
      <vt:lpstr>Motyw pakietu Office</vt:lpstr>
      <vt:lpstr>Wyniki kontroli</vt:lpstr>
      <vt:lpstr>Upoważnienia</vt:lpstr>
      <vt:lpstr>Upoważnienia od 1 lipca 2019 r.</vt:lpstr>
      <vt:lpstr>Wyniki kontroli - najczęstsze błędy:</vt:lpstr>
      <vt:lpstr>Wyniki kontroli – najczęstsze błędy:</vt:lpstr>
      <vt:lpstr>Wyniki kontroli – najczęstsze błędy:</vt:lpstr>
      <vt:lpstr>Wyniki kontroli – najczęstsze błędy:</vt:lpstr>
      <vt:lpstr>Wyniki kontroli – najczęstsze błędy:</vt:lpstr>
      <vt:lpstr>Uprawnienia wojewody :</vt:lpstr>
      <vt:lpstr>Prawidłowe tytułowanie przelewów:</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Projekty przewidziane w ramach programu „Mazowieckie – historia Niepodległości</dc:title>
  <dc:creator>Igor Piwowarski</dc:creator>
  <cp:lastModifiedBy>Lidia Piotrowska</cp:lastModifiedBy>
  <cp:revision>19</cp:revision>
  <dcterms:created xsi:type="dcterms:W3CDTF">2018-04-20T14:47:56Z</dcterms:created>
  <dcterms:modified xsi:type="dcterms:W3CDTF">2019-06-28T10:28:12Z</dcterms:modified>
</cp:coreProperties>
</file>