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9" r:id="rId2"/>
    <p:sldId id="260" r:id="rId3"/>
    <p:sldId id="263" r:id="rId4"/>
    <p:sldId id="280" r:id="rId5"/>
    <p:sldId id="265" r:id="rId6"/>
    <p:sldId id="281" r:id="rId7"/>
    <p:sldId id="267" r:id="rId8"/>
    <p:sldId id="282" r:id="rId9"/>
    <p:sldId id="283" r:id="rId10"/>
    <p:sldId id="284" r:id="rId11"/>
    <p:sldId id="285" r:id="rId12"/>
    <p:sldId id="288" r:id="rId13"/>
    <p:sldId id="289" r:id="rId14"/>
    <p:sldId id="290" r:id="rId15"/>
    <p:sldId id="291" r:id="rId16"/>
    <p:sldId id="292" r:id="rId17"/>
    <p:sldId id="293" r:id="rId18"/>
  </p:sldIdLst>
  <p:sldSz cx="12192000" cy="6858000"/>
  <p:notesSz cx="9931400" cy="68199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4304531" cy="342303"/>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5624558" y="0"/>
            <a:ext cx="4304531" cy="342303"/>
          </a:xfrm>
          <a:prstGeom prst="rect">
            <a:avLst/>
          </a:prstGeom>
        </p:spPr>
        <p:txBody>
          <a:bodyPr vert="horz" lIns="91440" tIns="45720" rIns="91440" bIns="45720" rtlCol="0"/>
          <a:lstStyle>
            <a:lvl1pPr algn="r">
              <a:defRPr sz="1200"/>
            </a:lvl1pPr>
          </a:lstStyle>
          <a:p>
            <a:fld id="{2616B1D2-AFEE-463F-B5B1-F770EB2DD0CA}" type="datetimeFigureOut">
              <a:rPr lang="pl-PL" smtClean="0"/>
              <a:t>28.06.2019</a:t>
            </a:fld>
            <a:endParaRPr lang="pl-PL"/>
          </a:p>
        </p:txBody>
      </p:sp>
      <p:sp>
        <p:nvSpPr>
          <p:cNvPr id="4" name="Symbol zastępczy stopki 3"/>
          <p:cNvSpPr>
            <a:spLocks noGrp="1"/>
          </p:cNvSpPr>
          <p:nvPr>
            <p:ph type="ftr" sz="quarter" idx="2"/>
          </p:nvPr>
        </p:nvSpPr>
        <p:spPr>
          <a:xfrm>
            <a:off x="1" y="6477597"/>
            <a:ext cx="4304531" cy="342303"/>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5624558" y="6477597"/>
            <a:ext cx="4304531" cy="342303"/>
          </a:xfrm>
          <a:prstGeom prst="rect">
            <a:avLst/>
          </a:prstGeom>
        </p:spPr>
        <p:txBody>
          <a:bodyPr vert="horz" lIns="91440" tIns="45720" rIns="91440" bIns="45720" rtlCol="0" anchor="b"/>
          <a:lstStyle>
            <a:lvl1pPr algn="r">
              <a:defRPr sz="1200"/>
            </a:lvl1pPr>
          </a:lstStyle>
          <a:p>
            <a:fld id="{9A7EC2AF-D73C-42AA-9E17-DAC0B14CA9FA}" type="slidenum">
              <a:rPr lang="pl-PL" smtClean="0"/>
              <a:t>‹#›</a:t>
            </a:fld>
            <a:endParaRPr lang="pl-PL"/>
          </a:p>
        </p:txBody>
      </p:sp>
    </p:spTree>
    <p:extLst>
      <p:ext uri="{BB962C8B-B14F-4D97-AF65-F5344CB8AC3E}">
        <p14:creationId xmlns:p14="http://schemas.microsoft.com/office/powerpoint/2010/main" val="3162359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4304531" cy="342303"/>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5624558" y="0"/>
            <a:ext cx="4304531" cy="342303"/>
          </a:xfrm>
          <a:prstGeom prst="rect">
            <a:avLst/>
          </a:prstGeom>
        </p:spPr>
        <p:txBody>
          <a:bodyPr vert="horz" lIns="91440" tIns="45720" rIns="91440" bIns="45720" rtlCol="0"/>
          <a:lstStyle>
            <a:lvl1pPr algn="r">
              <a:defRPr sz="1200"/>
            </a:lvl1pPr>
          </a:lstStyle>
          <a:p>
            <a:fld id="{329250DB-FF26-4E5B-870F-0B6E8CD08EDF}" type="datetimeFigureOut">
              <a:rPr lang="pl-PL" smtClean="0"/>
              <a:t>28.06.2019</a:t>
            </a:fld>
            <a:endParaRPr lang="pl-PL"/>
          </a:p>
        </p:txBody>
      </p:sp>
      <p:sp>
        <p:nvSpPr>
          <p:cNvPr id="4" name="Symbol zastępczy obrazu slajdu 3"/>
          <p:cNvSpPr>
            <a:spLocks noGrp="1" noRot="1" noChangeAspect="1"/>
          </p:cNvSpPr>
          <p:nvPr>
            <p:ph type="sldImg" idx="2"/>
          </p:nvPr>
        </p:nvSpPr>
        <p:spPr>
          <a:xfrm>
            <a:off x="2919413" y="852488"/>
            <a:ext cx="4092575" cy="230187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994065" y="3282404"/>
            <a:ext cx="7943271" cy="2685008"/>
          </a:xfrm>
          <a:prstGeom prst="rect">
            <a:avLst/>
          </a:prstGeom>
        </p:spPr>
        <p:txBody>
          <a:bodyPr vert="horz" lIns="91440" tIns="45720" rIns="91440" bIns="45720" rtlCol="0"/>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1" y="6477597"/>
            <a:ext cx="4304531" cy="342303"/>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5624558" y="6477597"/>
            <a:ext cx="4304531" cy="342303"/>
          </a:xfrm>
          <a:prstGeom prst="rect">
            <a:avLst/>
          </a:prstGeom>
        </p:spPr>
        <p:txBody>
          <a:bodyPr vert="horz" lIns="91440" tIns="45720" rIns="91440" bIns="45720" rtlCol="0" anchor="b"/>
          <a:lstStyle>
            <a:lvl1pPr algn="r">
              <a:defRPr sz="1200"/>
            </a:lvl1pPr>
          </a:lstStyle>
          <a:p>
            <a:fld id="{96673009-2783-48CA-AB60-82A0475939FB}" type="slidenum">
              <a:rPr lang="pl-PL" smtClean="0"/>
              <a:t>‹#›</a:t>
            </a:fld>
            <a:endParaRPr lang="pl-PL"/>
          </a:p>
        </p:txBody>
      </p:sp>
    </p:spTree>
    <p:extLst>
      <p:ext uri="{BB962C8B-B14F-4D97-AF65-F5344CB8AC3E}">
        <p14:creationId xmlns:p14="http://schemas.microsoft.com/office/powerpoint/2010/main" val="4098789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1</a:t>
            </a:fld>
            <a:endParaRPr lang="pl-PL"/>
          </a:p>
        </p:txBody>
      </p:sp>
    </p:spTree>
    <p:extLst>
      <p:ext uri="{BB962C8B-B14F-4D97-AF65-F5344CB8AC3E}">
        <p14:creationId xmlns:p14="http://schemas.microsoft.com/office/powerpoint/2010/main" val="58374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10</a:t>
            </a:fld>
            <a:endParaRPr lang="pl-PL"/>
          </a:p>
        </p:txBody>
      </p:sp>
    </p:spTree>
    <p:extLst>
      <p:ext uri="{BB962C8B-B14F-4D97-AF65-F5344CB8AC3E}">
        <p14:creationId xmlns:p14="http://schemas.microsoft.com/office/powerpoint/2010/main" val="2067111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11</a:t>
            </a:fld>
            <a:endParaRPr lang="pl-PL"/>
          </a:p>
        </p:txBody>
      </p:sp>
    </p:spTree>
    <p:extLst>
      <p:ext uri="{BB962C8B-B14F-4D97-AF65-F5344CB8AC3E}">
        <p14:creationId xmlns:p14="http://schemas.microsoft.com/office/powerpoint/2010/main" val="1507287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12</a:t>
            </a:fld>
            <a:endParaRPr lang="pl-PL"/>
          </a:p>
        </p:txBody>
      </p:sp>
    </p:spTree>
    <p:extLst>
      <p:ext uri="{BB962C8B-B14F-4D97-AF65-F5344CB8AC3E}">
        <p14:creationId xmlns:p14="http://schemas.microsoft.com/office/powerpoint/2010/main" val="43500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13</a:t>
            </a:fld>
            <a:endParaRPr lang="pl-PL"/>
          </a:p>
        </p:txBody>
      </p:sp>
    </p:spTree>
    <p:extLst>
      <p:ext uri="{BB962C8B-B14F-4D97-AF65-F5344CB8AC3E}">
        <p14:creationId xmlns:p14="http://schemas.microsoft.com/office/powerpoint/2010/main" val="4134944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14</a:t>
            </a:fld>
            <a:endParaRPr lang="pl-PL"/>
          </a:p>
        </p:txBody>
      </p:sp>
    </p:spTree>
    <p:extLst>
      <p:ext uri="{BB962C8B-B14F-4D97-AF65-F5344CB8AC3E}">
        <p14:creationId xmlns:p14="http://schemas.microsoft.com/office/powerpoint/2010/main" val="1291692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15</a:t>
            </a:fld>
            <a:endParaRPr lang="pl-PL"/>
          </a:p>
        </p:txBody>
      </p:sp>
    </p:spTree>
    <p:extLst>
      <p:ext uri="{BB962C8B-B14F-4D97-AF65-F5344CB8AC3E}">
        <p14:creationId xmlns:p14="http://schemas.microsoft.com/office/powerpoint/2010/main" val="1440702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16</a:t>
            </a:fld>
            <a:endParaRPr lang="pl-PL"/>
          </a:p>
        </p:txBody>
      </p:sp>
    </p:spTree>
    <p:extLst>
      <p:ext uri="{BB962C8B-B14F-4D97-AF65-F5344CB8AC3E}">
        <p14:creationId xmlns:p14="http://schemas.microsoft.com/office/powerpoint/2010/main" val="1130799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17</a:t>
            </a:fld>
            <a:endParaRPr lang="pl-PL"/>
          </a:p>
        </p:txBody>
      </p:sp>
    </p:spTree>
    <p:extLst>
      <p:ext uri="{BB962C8B-B14F-4D97-AF65-F5344CB8AC3E}">
        <p14:creationId xmlns:p14="http://schemas.microsoft.com/office/powerpoint/2010/main" val="1238406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2</a:t>
            </a:fld>
            <a:endParaRPr lang="pl-PL"/>
          </a:p>
        </p:txBody>
      </p:sp>
    </p:spTree>
    <p:extLst>
      <p:ext uri="{BB962C8B-B14F-4D97-AF65-F5344CB8AC3E}">
        <p14:creationId xmlns:p14="http://schemas.microsoft.com/office/powerpoint/2010/main" val="2215638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3</a:t>
            </a:fld>
            <a:endParaRPr lang="pl-PL"/>
          </a:p>
        </p:txBody>
      </p:sp>
    </p:spTree>
    <p:extLst>
      <p:ext uri="{BB962C8B-B14F-4D97-AF65-F5344CB8AC3E}">
        <p14:creationId xmlns:p14="http://schemas.microsoft.com/office/powerpoint/2010/main" val="560879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4</a:t>
            </a:fld>
            <a:endParaRPr lang="pl-PL"/>
          </a:p>
        </p:txBody>
      </p:sp>
    </p:spTree>
    <p:extLst>
      <p:ext uri="{BB962C8B-B14F-4D97-AF65-F5344CB8AC3E}">
        <p14:creationId xmlns:p14="http://schemas.microsoft.com/office/powerpoint/2010/main" val="1831006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5</a:t>
            </a:fld>
            <a:endParaRPr lang="pl-PL"/>
          </a:p>
        </p:txBody>
      </p:sp>
    </p:spTree>
    <p:extLst>
      <p:ext uri="{BB962C8B-B14F-4D97-AF65-F5344CB8AC3E}">
        <p14:creationId xmlns:p14="http://schemas.microsoft.com/office/powerpoint/2010/main" val="1557748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6</a:t>
            </a:fld>
            <a:endParaRPr lang="pl-PL"/>
          </a:p>
        </p:txBody>
      </p:sp>
    </p:spTree>
    <p:extLst>
      <p:ext uri="{BB962C8B-B14F-4D97-AF65-F5344CB8AC3E}">
        <p14:creationId xmlns:p14="http://schemas.microsoft.com/office/powerpoint/2010/main" val="2314177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7</a:t>
            </a:fld>
            <a:endParaRPr lang="pl-PL"/>
          </a:p>
        </p:txBody>
      </p:sp>
    </p:spTree>
    <p:extLst>
      <p:ext uri="{BB962C8B-B14F-4D97-AF65-F5344CB8AC3E}">
        <p14:creationId xmlns:p14="http://schemas.microsoft.com/office/powerpoint/2010/main" val="3092679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8</a:t>
            </a:fld>
            <a:endParaRPr lang="pl-PL"/>
          </a:p>
        </p:txBody>
      </p:sp>
    </p:spTree>
    <p:extLst>
      <p:ext uri="{BB962C8B-B14F-4D97-AF65-F5344CB8AC3E}">
        <p14:creationId xmlns:p14="http://schemas.microsoft.com/office/powerpoint/2010/main" val="3810744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6673009-2783-48CA-AB60-82A0475939FB}" type="slidenum">
              <a:rPr lang="pl-PL" smtClean="0"/>
              <a:t>9</a:t>
            </a:fld>
            <a:endParaRPr lang="pl-PL"/>
          </a:p>
        </p:txBody>
      </p:sp>
    </p:spTree>
    <p:extLst>
      <p:ext uri="{BB962C8B-B14F-4D97-AF65-F5344CB8AC3E}">
        <p14:creationId xmlns:p14="http://schemas.microsoft.com/office/powerpoint/2010/main" val="48505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A135F7EE-EDC4-40CE-8113-23220D4C4EE0}" type="datetimeFigureOut">
              <a:rPr lang="pl-PL" smtClean="0"/>
              <a:t>28.06.2019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2715141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135F7EE-EDC4-40CE-8113-23220D4C4EE0}" type="datetimeFigureOut">
              <a:rPr lang="pl-PL" smtClean="0"/>
              <a:t>28.06.2019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26383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135F7EE-EDC4-40CE-8113-23220D4C4EE0}" type="datetimeFigureOut">
              <a:rPr lang="pl-PL" smtClean="0"/>
              <a:t>28.06.2019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629618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135F7EE-EDC4-40CE-8113-23220D4C4EE0}" type="datetimeFigureOut">
              <a:rPr lang="pl-PL" smtClean="0"/>
              <a:t>28.06.2019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2970721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A135F7EE-EDC4-40CE-8113-23220D4C4EE0}" type="datetimeFigureOut">
              <a:rPr lang="pl-PL" smtClean="0"/>
              <a:t>28.06.2019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179298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A135F7EE-EDC4-40CE-8113-23220D4C4EE0}" type="datetimeFigureOut">
              <a:rPr lang="pl-PL" smtClean="0"/>
              <a:t>28.06.2019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3722999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A135F7EE-EDC4-40CE-8113-23220D4C4EE0}" type="datetimeFigureOut">
              <a:rPr lang="pl-PL" smtClean="0"/>
              <a:t>28.06.2019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25436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A135F7EE-EDC4-40CE-8113-23220D4C4EE0}" type="datetimeFigureOut">
              <a:rPr lang="pl-PL" smtClean="0"/>
              <a:t>28.06.2019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285984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135F7EE-EDC4-40CE-8113-23220D4C4EE0}" type="datetimeFigureOut">
              <a:rPr lang="pl-PL" smtClean="0"/>
              <a:t>28.06.2019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1987785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A135F7EE-EDC4-40CE-8113-23220D4C4EE0}" type="datetimeFigureOut">
              <a:rPr lang="pl-PL" smtClean="0"/>
              <a:t>28.06.2019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40173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A135F7EE-EDC4-40CE-8113-23220D4C4EE0}" type="datetimeFigureOut">
              <a:rPr lang="pl-PL" smtClean="0"/>
              <a:t>28.06.2019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99669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5F7EE-EDC4-40CE-8113-23220D4C4EE0}" type="datetimeFigureOut">
              <a:rPr lang="pl-PL" smtClean="0"/>
              <a:t>28.06.2019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B6E15-F33A-46C2-8134-D5B4F352C12C}" type="slidenum">
              <a:rPr lang="pl-PL" smtClean="0"/>
              <a:t>‹#›</a:t>
            </a:fld>
            <a:endParaRPr lang="pl-PL"/>
          </a:p>
        </p:txBody>
      </p:sp>
    </p:spTree>
    <p:extLst>
      <p:ext uri="{BB962C8B-B14F-4D97-AF65-F5344CB8AC3E}">
        <p14:creationId xmlns:p14="http://schemas.microsoft.com/office/powerpoint/2010/main" val="2914017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a:stretch>
            <a:fillRect/>
          </a:stretch>
        </p:blipFill>
        <p:spPr>
          <a:xfrm>
            <a:off x="0" y="-1"/>
            <a:ext cx="5378335" cy="1432119"/>
          </a:xfrm>
          <a:prstGeom prst="rect">
            <a:avLst/>
          </a:prstGeom>
        </p:spPr>
      </p:pic>
      <p:sp>
        <p:nvSpPr>
          <p:cNvPr id="4" name="Symbol zastępczy zawartości 3"/>
          <p:cNvSpPr>
            <a:spLocks noGrp="1"/>
          </p:cNvSpPr>
          <p:nvPr>
            <p:ph idx="1"/>
          </p:nvPr>
        </p:nvSpPr>
        <p:spPr>
          <a:xfrm>
            <a:off x="838200" y="1659371"/>
            <a:ext cx="10733116" cy="4351338"/>
          </a:xfrm>
        </p:spPr>
        <p:txBody>
          <a:bodyPr>
            <a:normAutofit/>
          </a:bodyPr>
          <a:lstStyle/>
          <a:p>
            <a:pPr marL="0" indent="0" algn="ctr">
              <a:buNone/>
            </a:pPr>
            <a:endParaRPr lang="pl-PL" sz="3600" dirty="0" smtClean="0">
              <a:solidFill>
                <a:srgbClr val="000099"/>
              </a:solidFill>
              <a:latin typeface="Arial" panose="020B0604020202020204" pitchFamily="34" charset="0"/>
              <a:cs typeface="Arial" panose="020B0604020202020204" pitchFamily="34" charset="0"/>
            </a:endParaRPr>
          </a:p>
          <a:p>
            <a:pPr marL="0" indent="0" algn="ctr">
              <a:lnSpc>
                <a:spcPct val="100000"/>
              </a:lnSpc>
              <a:buNone/>
            </a:pPr>
            <a:r>
              <a:rPr lang="pl-PL" sz="36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Rozpatrywanie </a:t>
            </a:r>
            <a:r>
              <a:rPr lang="pl-PL" sz="36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przez Wojewodę Mazowieckiego</a:t>
            </a:r>
          </a:p>
          <a:p>
            <a:pPr marL="0" indent="0" algn="ctr">
              <a:lnSpc>
                <a:spcPct val="100000"/>
              </a:lnSpc>
              <a:buNone/>
            </a:pPr>
            <a:r>
              <a:rPr lang="pl-PL" sz="36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wniosków o świadczenia</a:t>
            </a:r>
            <a:br>
              <a:rPr lang="pl-PL" sz="36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l-PL" sz="36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 ramach koordynacji systemów zabezpieczenia społecznego</a:t>
            </a:r>
            <a:endParaRPr lang="pl-PL" sz="36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82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929D0C70-5FB6-4044-91D8-5489612CC72F}"/>
              </a:ext>
            </a:extLst>
          </p:cNvPr>
          <p:cNvSpPr/>
          <p:nvPr/>
        </p:nvSpPr>
        <p:spPr>
          <a:xfrm>
            <a:off x="523701" y="1147156"/>
            <a:ext cx="11122429" cy="54198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pl-PL" altLang="pl-PL" sz="2400" b="1" dirty="0">
                <a:solidFill>
                  <a:srgbClr val="FF0000"/>
                </a:solidFill>
                <a:latin typeface="Arial" panose="020B0604020202020204" pitchFamily="34" charset="0"/>
                <a:cs typeface="Arial" panose="020B0604020202020204" pitchFamily="34" charset="0"/>
              </a:rPr>
              <a:t>III. Kiedy zachodzi koordynacja systemów zabezpieczenia społecznego</a:t>
            </a:r>
            <a:r>
              <a:rPr lang="pl-PL" altLang="pl-PL" sz="2400" b="1" dirty="0" smtClean="0">
                <a:solidFill>
                  <a:srgbClr val="FF0000"/>
                </a:solidFill>
                <a:latin typeface="Arial" panose="020B0604020202020204" pitchFamily="34" charset="0"/>
                <a:cs typeface="Arial" panose="020B0604020202020204" pitchFamily="34" charset="0"/>
              </a:rPr>
              <a:t>?</a:t>
            </a:r>
          </a:p>
          <a:p>
            <a:pPr algn="ctr">
              <a:lnSpc>
                <a:spcPct val="90000"/>
              </a:lnSpc>
            </a:pPr>
            <a:endParaRPr lang="pl-PL" altLang="pl-PL" sz="1000" b="1" dirty="0" smtClean="0">
              <a:solidFill>
                <a:srgbClr val="FF0000"/>
              </a:solidFill>
              <a:latin typeface="Arial" panose="020B0604020202020204" pitchFamily="34" charset="0"/>
              <a:cs typeface="Arial" panose="020B0604020202020204" pitchFamily="34" charset="0"/>
            </a:endParaRPr>
          </a:p>
          <a:p>
            <a:pPr marL="342900" indent="-342900">
              <a:lnSpc>
                <a:spcPct val="90000"/>
              </a:lnSpc>
              <a:buFont typeface="Wingdings" panose="05000000000000000000" pitchFamily="2" charset="2"/>
              <a:buChar char="Ø"/>
            </a:pPr>
            <a:r>
              <a:rPr lang="pl-PL" altLang="pl-PL" b="1" dirty="0" smtClean="0">
                <a:solidFill>
                  <a:srgbClr val="FF0000"/>
                </a:solidFill>
                <a:latin typeface="Arial" panose="020B0604020202020204" pitchFamily="34" charset="0"/>
                <a:cs typeface="Arial" panose="020B0604020202020204" pitchFamily="34" charset="0"/>
              </a:rPr>
              <a:t>Przebywanie</a:t>
            </a:r>
            <a:r>
              <a:rPr lang="pl-PL" altLang="pl-PL" dirty="0" smtClean="0">
                <a:solidFill>
                  <a:srgbClr val="002060"/>
                </a:solidFill>
                <a:latin typeface="Arial" panose="020B0604020202020204" pitchFamily="34" charset="0"/>
                <a:cs typeface="Arial" panose="020B0604020202020204" pitchFamily="34" charset="0"/>
              </a:rPr>
              <a:t> (zamieszkiwanie, pobyt w zakładzie karnym) - z wyjątkiem wyjazdu poza granice kraju lub pobytu turystycznego, leczniczego lub związanego z podjęciem przez dziecko kształcenia poza granicami Polski;</a:t>
            </a:r>
          </a:p>
          <a:p>
            <a:pPr marL="342900" indent="-342900">
              <a:lnSpc>
                <a:spcPct val="90000"/>
              </a:lnSpc>
              <a:buFont typeface="Wingdings" panose="05000000000000000000" pitchFamily="2" charset="2"/>
              <a:buChar char="Ø"/>
            </a:pPr>
            <a:endParaRPr lang="pl-PL" altLang="pl-PL" sz="1000" dirty="0" smtClean="0">
              <a:solidFill>
                <a:srgbClr val="002060"/>
              </a:solidFill>
              <a:latin typeface="Arial" panose="020B0604020202020204" pitchFamily="34" charset="0"/>
              <a:cs typeface="Arial" panose="020B0604020202020204" pitchFamily="34" charset="0"/>
            </a:endParaRPr>
          </a:p>
          <a:p>
            <a:pPr marL="342900" indent="-342900">
              <a:lnSpc>
                <a:spcPct val="90000"/>
              </a:lnSpc>
              <a:buFont typeface="Wingdings" panose="05000000000000000000" pitchFamily="2" charset="2"/>
              <a:buChar char="Ø"/>
            </a:pPr>
            <a:r>
              <a:rPr lang="pl-PL" altLang="pl-PL" b="1" dirty="0" smtClean="0">
                <a:solidFill>
                  <a:srgbClr val="FF0000"/>
                </a:solidFill>
                <a:latin typeface="Arial" panose="020B0604020202020204" pitchFamily="34" charset="0"/>
                <a:cs typeface="Arial" panose="020B0604020202020204" pitchFamily="34" charset="0"/>
              </a:rPr>
              <a:t>Zatrudnienie/działalność gospodarcza</a:t>
            </a:r>
            <a:r>
              <a:rPr lang="pl-PL" altLang="pl-PL" dirty="0" smtClean="0">
                <a:solidFill>
                  <a:srgbClr val="002060"/>
                </a:solidFill>
                <a:latin typeface="Arial" panose="020B0604020202020204" pitchFamily="34" charset="0"/>
                <a:cs typeface="Arial" panose="020B0604020202020204" pitchFamily="34" charset="0"/>
              </a:rPr>
              <a:t>;</a:t>
            </a:r>
          </a:p>
          <a:p>
            <a:pPr marL="342900" indent="-342900">
              <a:lnSpc>
                <a:spcPct val="90000"/>
              </a:lnSpc>
              <a:buFont typeface="Wingdings" panose="05000000000000000000" pitchFamily="2" charset="2"/>
              <a:buChar char="Ø"/>
            </a:pPr>
            <a:endParaRPr lang="pl-PL" altLang="pl-PL" sz="1000" dirty="0" smtClean="0">
              <a:solidFill>
                <a:srgbClr val="002060"/>
              </a:solidFill>
              <a:latin typeface="Arial" panose="020B0604020202020204" pitchFamily="34" charset="0"/>
              <a:cs typeface="Arial" panose="020B0604020202020204" pitchFamily="34" charset="0"/>
            </a:endParaRPr>
          </a:p>
          <a:p>
            <a:pPr marL="342900" indent="-342900">
              <a:lnSpc>
                <a:spcPct val="90000"/>
              </a:lnSpc>
              <a:buFont typeface="Wingdings" panose="05000000000000000000" pitchFamily="2" charset="2"/>
              <a:buChar char="Ø"/>
            </a:pPr>
            <a:r>
              <a:rPr lang="pl-PL" altLang="pl-PL" b="1" dirty="0" smtClean="0">
                <a:solidFill>
                  <a:srgbClr val="FF0000"/>
                </a:solidFill>
                <a:latin typeface="Arial" panose="020B0604020202020204" pitchFamily="34" charset="0"/>
                <a:cs typeface="Arial" panose="020B0604020202020204" pitchFamily="34" charset="0"/>
              </a:rPr>
              <a:t>Pobieranie świadczeń </a:t>
            </a:r>
            <a:r>
              <a:rPr lang="pl-PL" altLang="pl-PL" u="sng" dirty="0" smtClean="0">
                <a:solidFill>
                  <a:srgbClr val="002060"/>
                </a:solidFill>
                <a:latin typeface="Arial" panose="020B0604020202020204" pitchFamily="34" charset="0"/>
                <a:cs typeface="Arial" panose="020B0604020202020204" pitchFamily="34" charset="0"/>
              </a:rPr>
              <a:t>(np. zasiłek dla bezrobotnych, zasiłek macierzyński, zasiłek chorobowy, świadczenie rehabilitacyjne, renta inwalidzka, renta rodzinna, emerytura, itp.)</a:t>
            </a:r>
            <a:r>
              <a:rPr lang="pl-PL" altLang="pl-PL" dirty="0" smtClean="0">
                <a:solidFill>
                  <a:srgbClr val="002060"/>
                </a:solidFill>
                <a:latin typeface="Arial" panose="020B0604020202020204" pitchFamily="34" charset="0"/>
                <a:cs typeface="Arial" panose="020B0604020202020204" pitchFamily="34" charset="0"/>
              </a:rPr>
              <a:t> za granicą oraz transfer świadczeń zza granicy do Polski (nawet po powrocie do Polski);</a:t>
            </a:r>
          </a:p>
          <a:p>
            <a:pPr marL="342900" indent="-342900">
              <a:lnSpc>
                <a:spcPct val="90000"/>
              </a:lnSpc>
              <a:buFont typeface="Wingdings" panose="05000000000000000000" pitchFamily="2" charset="2"/>
              <a:buChar char="Ø"/>
            </a:pPr>
            <a:endParaRPr lang="pl-PL" altLang="pl-PL" sz="1000" dirty="0" smtClean="0">
              <a:solidFill>
                <a:srgbClr val="002060"/>
              </a:solidFill>
              <a:latin typeface="Arial" panose="020B0604020202020204" pitchFamily="34" charset="0"/>
              <a:cs typeface="Arial" panose="020B0604020202020204" pitchFamily="34" charset="0"/>
            </a:endParaRPr>
          </a:p>
          <a:p>
            <a:pPr marL="342900" indent="-342900">
              <a:lnSpc>
                <a:spcPct val="90000"/>
              </a:lnSpc>
              <a:buFont typeface="Wingdings" panose="05000000000000000000" pitchFamily="2" charset="2"/>
              <a:buChar char="Ø"/>
            </a:pPr>
            <a:r>
              <a:rPr lang="pl-PL" altLang="pl-PL" b="1" dirty="0" smtClean="0">
                <a:solidFill>
                  <a:srgbClr val="FF0000"/>
                </a:solidFill>
                <a:latin typeface="Arial" panose="020B0604020202020204" pitchFamily="34" charset="0"/>
                <a:cs typeface="Arial" panose="020B0604020202020204" pitchFamily="34" charset="0"/>
              </a:rPr>
              <a:t>Oddelegowanie w celu wykonywania pracy na terytorium innego kraju </a:t>
            </a:r>
            <a:r>
              <a:rPr lang="pl-PL" altLang="pl-PL" dirty="0" smtClean="0">
                <a:solidFill>
                  <a:srgbClr val="002060"/>
                </a:solidFill>
                <a:latin typeface="Arial" panose="020B0604020202020204" pitchFamily="34" charset="0"/>
                <a:cs typeface="Arial" panose="020B0604020202020204" pitchFamily="34" charset="0"/>
              </a:rPr>
              <a:t>(zatrudnienie u polskiego pracodawcy) lub </a:t>
            </a:r>
            <a:r>
              <a:rPr lang="pl-PL" altLang="pl-PL" b="1" dirty="0" smtClean="0">
                <a:solidFill>
                  <a:srgbClr val="FF0000"/>
                </a:solidFill>
                <a:latin typeface="Arial" panose="020B0604020202020204" pitchFamily="34" charset="0"/>
                <a:cs typeface="Arial" panose="020B0604020202020204" pitchFamily="34" charset="0"/>
              </a:rPr>
              <a:t>na własny rachunek </a:t>
            </a:r>
            <a:r>
              <a:rPr lang="pl-PL" altLang="pl-PL" dirty="0" smtClean="0">
                <a:solidFill>
                  <a:srgbClr val="002060"/>
                </a:solidFill>
                <a:latin typeface="Arial" panose="020B0604020202020204" pitchFamily="34" charset="0"/>
                <a:cs typeface="Arial" panose="020B0604020202020204" pitchFamily="34" charset="0"/>
              </a:rPr>
              <a:t>(działalność gospodarcza zarejestrowana w Polsce) – dotyczy to także pracowników administracji rządowej i żołnierzy zawodowych skierowanych do pełnienia obowiązków służbowych za granicą;</a:t>
            </a:r>
          </a:p>
          <a:p>
            <a:pPr marL="342900" indent="-342900">
              <a:lnSpc>
                <a:spcPct val="90000"/>
              </a:lnSpc>
              <a:buFont typeface="Wingdings" panose="05000000000000000000" pitchFamily="2" charset="2"/>
              <a:buChar char="Ø"/>
            </a:pPr>
            <a:endParaRPr lang="pl-PL" altLang="pl-PL" sz="1000" dirty="0" smtClean="0">
              <a:solidFill>
                <a:srgbClr val="002060"/>
              </a:solidFill>
              <a:latin typeface="Arial" panose="020B0604020202020204" pitchFamily="34" charset="0"/>
              <a:cs typeface="Arial" panose="020B0604020202020204" pitchFamily="34" charset="0"/>
            </a:endParaRPr>
          </a:p>
          <a:p>
            <a:pPr marL="342900" indent="-342900">
              <a:lnSpc>
                <a:spcPct val="90000"/>
              </a:lnSpc>
              <a:buFont typeface="Wingdings" panose="05000000000000000000" pitchFamily="2" charset="2"/>
              <a:buChar char="Ø"/>
            </a:pPr>
            <a:r>
              <a:rPr lang="pl-PL" altLang="pl-PL" b="1" dirty="0" smtClean="0">
                <a:solidFill>
                  <a:srgbClr val="FF0000"/>
                </a:solidFill>
                <a:latin typeface="Arial" panose="020B0604020202020204" pitchFamily="34" charset="0"/>
                <a:cs typeface="Arial" panose="020B0604020202020204" pitchFamily="34" charset="0"/>
              </a:rPr>
              <a:t>Wykonywanie pracy w dwóch lub więcej krajach na podstawie polskiego zatrudnienia </a:t>
            </a:r>
            <a:r>
              <a:rPr lang="pl-PL" altLang="pl-PL" dirty="0" smtClean="0">
                <a:solidFill>
                  <a:srgbClr val="002060"/>
                </a:solidFill>
                <a:latin typeface="Arial" panose="020B0604020202020204" pitchFamily="34" charset="0"/>
                <a:cs typeface="Arial" panose="020B0604020202020204" pitchFamily="34" charset="0"/>
              </a:rPr>
              <a:t>(uregulowane w warunkach zatrudnienia) – m.in. Kierowcy TIR;</a:t>
            </a:r>
          </a:p>
          <a:p>
            <a:pPr marL="342900" indent="-342900">
              <a:lnSpc>
                <a:spcPct val="90000"/>
              </a:lnSpc>
              <a:buFont typeface="Wingdings" panose="05000000000000000000" pitchFamily="2" charset="2"/>
              <a:buChar char="Ø"/>
            </a:pPr>
            <a:endParaRPr lang="pl-PL" altLang="pl-PL" sz="1000" dirty="0" smtClean="0">
              <a:solidFill>
                <a:srgbClr val="002060"/>
              </a:solidFill>
              <a:latin typeface="Arial" panose="020B0604020202020204" pitchFamily="34" charset="0"/>
              <a:cs typeface="Arial" panose="020B0604020202020204" pitchFamily="34" charset="0"/>
            </a:endParaRPr>
          </a:p>
          <a:p>
            <a:pPr marL="342900" indent="-342900">
              <a:lnSpc>
                <a:spcPct val="90000"/>
              </a:lnSpc>
              <a:buFont typeface="Wingdings" panose="05000000000000000000" pitchFamily="2" charset="2"/>
              <a:buChar char="Ø"/>
            </a:pPr>
            <a:r>
              <a:rPr lang="pl-PL" altLang="pl-PL" b="1" dirty="0" smtClean="0">
                <a:solidFill>
                  <a:srgbClr val="FF0000"/>
                </a:solidFill>
                <a:latin typeface="Arial" panose="020B0604020202020204" pitchFamily="34" charset="0"/>
                <a:cs typeface="Arial" panose="020B0604020202020204" pitchFamily="34" charset="0"/>
              </a:rPr>
              <a:t>Zatrudnienie jako marynarz na statku</a:t>
            </a:r>
            <a:r>
              <a:rPr lang="pl-PL" altLang="pl-PL" dirty="0" smtClean="0">
                <a:solidFill>
                  <a:srgbClr val="002060"/>
                </a:solidFill>
                <a:latin typeface="Arial" panose="020B0604020202020204" pitchFamily="34" charset="0"/>
                <a:cs typeface="Arial" panose="020B0604020202020204" pitchFamily="34" charset="0"/>
              </a:rPr>
              <a:t> – wyłącznie w przypadku statków pływających pod banderą krajów </a:t>
            </a:r>
            <a:r>
              <a:rPr lang="pl-PL" altLang="pl-PL" b="1" dirty="0" smtClean="0">
                <a:solidFill>
                  <a:srgbClr val="002060"/>
                </a:solidFill>
                <a:latin typeface="Arial" panose="020B0604020202020204" pitchFamily="34" charset="0"/>
                <a:cs typeface="Arial" panose="020B0604020202020204" pitchFamily="34" charset="0"/>
              </a:rPr>
              <a:t>UE/EOG/Szwajcaria </a:t>
            </a:r>
            <a:endParaRPr lang="pl-PL" altLang="pl-PL" b="1" dirty="0">
              <a:solidFill>
                <a:srgbClr val="002060"/>
              </a:solidFill>
              <a:latin typeface="Arial" panose="020B0604020202020204" pitchFamily="34" charset="0"/>
              <a:cs typeface="Arial" panose="020B0604020202020204" pitchFamily="34" charset="0"/>
            </a:endParaRPr>
          </a:p>
        </p:txBody>
      </p:sp>
      <p:pic>
        <p:nvPicPr>
          <p:cNvPr id="5123" name="Obraz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98" y="0"/>
            <a:ext cx="37338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6356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929D0C70-5FB6-4044-91D8-5489612CC72F}"/>
              </a:ext>
            </a:extLst>
          </p:cNvPr>
          <p:cNvSpPr/>
          <p:nvPr/>
        </p:nvSpPr>
        <p:spPr>
          <a:xfrm>
            <a:off x="523701" y="1147157"/>
            <a:ext cx="11122429" cy="35162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b="1" dirty="0">
                <a:solidFill>
                  <a:srgbClr val="FF0000"/>
                </a:solidFill>
                <a:latin typeface="Arial" panose="020B0604020202020204" pitchFamily="34" charset="0"/>
                <a:cs typeface="Arial" panose="020B0604020202020204" pitchFamily="34" charset="0"/>
              </a:rPr>
              <a:t>Podstawowe informacje niezbędne do ustalenia koordynacji stanowią: </a:t>
            </a:r>
          </a:p>
          <a:p>
            <a:pPr algn="ctr">
              <a:defRPr/>
            </a:pPr>
            <a:endParaRPr lang="pl-PL" sz="1000" b="1" dirty="0">
              <a:solidFill>
                <a:srgbClr val="FF0000"/>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defRPr/>
            </a:pPr>
            <a:r>
              <a:rPr lang="pl-PL" sz="2000" dirty="0" smtClean="0">
                <a:solidFill>
                  <a:srgbClr val="002060"/>
                </a:solidFill>
                <a:latin typeface="Arial" panose="020B0604020202020204" pitchFamily="34" charset="0"/>
                <a:cs typeface="Arial" panose="020B0604020202020204" pitchFamily="34" charset="0"/>
              </a:rPr>
              <a:t>dane </a:t>
            </a:r>
            <a:r>
              <a:rPr lang="pl-PL" sz="2000" dirty="0">
                <a:solidFill>
                  <a:srgbClr val="002060"/>
                </a:solidFill>
                <a:latin typeface="Arial" panose="020B0604020202020204" pitchFamily="34" charset="0"/>
                <a:cs typeface="Arial" panose="020B0604020202020204" pitchFamily="34" charset="0"/>
              </a:rPr>
              <a:t>osoby przebywającej za granicą (w tym imię i nazwisko, data urodzenia, numer PESEL, kraj pobytu, adres za granicą, dane pracodawcy za granicą</a:t>
            </a:r>
            <a:r>
              <a:rPr lang="pl-PL" sz="2000" dirty="0" smtClean="0">
                <a:solidFill>
                  <a:srgbClr val="002060"/>
                </a:solidFill>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Ø"/>
              <a:defRPr/>
            </a:pPr>
            <a:r>
              <a:rPr lang="pl-PL" sz="2000" dirty="0" smtClean="0">
                <a:solidFill>
                  <a:srgbClr val="002060"/>
                </a:solidFill>
                <a:latin typeface="Arial" panose="020B0604020202020204" pitchFamily="34" charset="0"/>
                <a:cs typeface="Arial" panose="020B0604020202020204" pitchFamily="34" charset="0"/>
              </a:rPr>
              <a:t>dokładne </a:t>
            </a:r>
            <a:r>
              <a:rPr lang="pl-PL" sz="2000" dirty="0">
                <a:solidFill>
                  <a:srgbClr val="002060"/>
                </a:solidFill>
                <a:latin typeface="Arial" panose="020B0604020202020204" pitchFamily="34" charset="0"/>
                <a:cs typeface="Arial" panose="020B0604020202020204" pitchFamily="34" charset="0"/>
              </a:rPr>
              <a:t>okresy przebywania / zamieszkiwania, okresy zatrudnia / prowadzenia działalności, otrzymywania świadczeń</a:t>
            </a:r>
            <a:r>
              <a:rPr lang="pl-PL" altLang="pl-PL" sz="2000" dirty="0">
                <a:solidFill>
                  <a:srgbClr val="002060"/>
                </a:solidFill>
                <a:latin typeface="Arial" panose="020B0604020202020204" pitchFamily="34" charset="0"/>
                <a:cs typeface="Arial" panose="020B0604020202020204" pitchFamily="34" charset="0"/>
              </a:rPr>
              <a:t> (np. zasiłek dla bezrobotnych, zasiłek macierzyński, zasiłek chorobowy, renta inwalidzka, renta rodzinna, emerytura, itp.)</a:t>
            </a:r>
            <a:r>
              <a:rPr lang="pl-PL" sz="2000" dirty="0">
                <a:solidFill>
                  <a:srgbClr val="002060"/>
                </a:solidFill>
                <a:latin typeface="Arial" panose="020B0604020202020204" pitchFamily="34" charset="0"/>
                <a:cs typeface="Arial" panose="020B0604020202020204" pitchFamily="34" charset="0"/>
              </a:rPr>
              <a:t>  </a:t>
            </a:r>
            <a:endParaRPr lang="pl-PL" sz="2000" dirty="0">
              <a:solidFill>
                <a:schemeClr val="tx1"/>
              </a:solidFill>
              <a:latin typeface="Arial" panose="020B0604020202020204" pitchFamily="34" charset="0"/>
              <a:cs typeface="Arial" panose="020B0604020202020204" pitchFamily="34" charset="0"/>
            </a:endParaRPr>
          </a:p>
          <a:p>
            <a:pPr algn="ctr">
              <a:spcBef>
                <a:spcPts val="600"/>
              </a:spcBef>
              <a:defRPr/>
            </a:pPr>
            <a:r>
              <a:rPr lang="pl-PL" sz="2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za dokładne okresy uważa się daty w formacie </a:t>
            </a:r>
            <a:r>
              <a:rPr lang="pl-PL" sz="20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dzień – miesiąc – rok</a:t>
            </a:r>
            <a:r>
              <a:rPr lang="pl-PL" sz="2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ponieważ </a:t>
            </a:r>
            <a:r>
              <a:rPr lang="pl-PL" sz="2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pl-PL" sz="2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l-PL" sz="2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 </a:t>
            </a:r>
            <a:r>
              <a:rPr lang="pl-PL" sz="2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przypadku ustalania koordynacji sytuacja mająca miejsce 1-szego dnia miesiąca wywołuje skutek prawny na cały miesiąc !</a:t>
            </a:r>
          </a:p>
        </p:txBody>
      </p:sp>
      <p:pic>
        <p:nvPicPr>
          <p:cNvPr id="5123" name="Obraz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98" y="0"/>
            <a:ext cx="37338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rostokąt 4">
            <a:extLst>
              <a:ext uri="{FF2B5EF4-FFF2-40B4-BE49-F238E27FC236}">
                <a16:creationId xmlns:a16="http://schemas.microsoft.com/office/drawing/2014/main" id="{F4DFE4EA-838E-4B7A-97D4-F03A85D292FB}"/>
              </a:ext>
            </a:extLst>
          </p:cNvPr>
          <p:cNvSpPr/>
          <p:nvPr/>
        </p:nvSpPr>
        <p:spPr>
          <a:xfrm>
            <a:off x="931024" y="4724400"/>
            <a:ext cx="10523913" cy="1526771"/>
          </a:xfrm>
          <a:prstGeom prst="rect">
            <a:avLst/>
          </a:prstGeom>
          <a:solidFill>
            <a:srgbClr val="A0B0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pl-PL" dirty="0">
                <a:solidFill>
                  <a:srgbClr val="002060"/>
                </a:solidFill>
                <a:latin typeface="Arial" panose="020B0604020202020204" pitchFamily="34" charset="0"/>
                <a:cs typeface="Arial" panose="020B0604020202020204" pitchFamily="34" charset="0"/>
              </a:rPr>
              <a:t>Do koordynacji </a:t>
            </a:r>
            <a:r>
              <a:rPr lang="pl-PL" b="1" u="sng" dirty="0">
                <a:solidFill>
                  <a:srgbClr val="FF0000"/>
                </a:solidFill>
                <a:latin typeface="Arial" panose="020B0604020202020204" pitchFamily="34" charset="0"/>
                <a:cs typeface="Arial" panose="020B0604020202020204" pitchFamily="34" charset="0"/>
              </a:rPr>
              <a:t>nie zalicza się </a:t>
            </a:r>
            <a:r>
              <a:rPr lang="pl-PL" dirty="0">
                <a:solidFill>
                  <a:srgbClr val="002060"/>
                </a:solidFill>
                <a:latin typeface="Arial" panose="020B0604020202020204" pitchFamily="34" charset="0"/>
                <a:cs typeface="Arial" panose="020B0604020202020204" pitchFamily="34" charset="0"/>
              </a:rPr>
              <a:t>pobytu turystycznego, leczniczego lub związanego </a:t>
            </a:r>
            <a:r>
              <a:rPr lang="pl-PL" dirty="0" smtClean="0">
                <a:solidFill>
                  <a:srgbClr val="002060"/>
                </a:solidFill>
                <a:latin typeface="Arial" panose="020B0604020202020204" pitchFamily="34" charset="0"/>
                <a:cs typeface="Arial" panose="020B0604020202020204" pitchFamily="34" charset="0"/>
              </a:rPr>
              <a:t>z </a:t>
            </a:r>
            <a:r>
              <a:rPr lang="pl-PL" dirty="0">
                <a:solidFill>
                  <a:srgbClr val="002060"/>
                </a:solidFill>
                <a:latin typeface="Arial" panose="020B0604020202020204" pitchFamily="34" charset="0"/>
                <a:cs typeface="Arial" panose="020B0604020202020204" pitchFamily="34" charset="0"/>
              </a:rPr>
              <a:t>podjęciem przez dziecko kształcenia poza granicami Rzeczypospolitej Polskiej – </a:t>
            </a:r>
            <a:r>
              <a:rPr lang="pl-PL" b="1" dirty="0" smtClean="0">
                <a:solidFill>
                  <a:srgbClr val="FF0000"/>
                </a:solidFill>
                <a:latin typeface="Arial" panose="020B0604020202020204" pitchFamily="34" charset="0"/>
                <a:cs typeface="Arial" panose="020B0604020202020204" pitchFamily="34" charset="0"/>
              </a:rPr>
              <a:t>w </a:t>
            </a:r>
            <a:r>
              <a:rPr lang="pl-PL" b="1" dirty="0">
                <a:solidFill>
                  <a:srgbClr val="FF0000"/>
                </a:solidFill>
                <a:latin typeface="Arial" panose="020B0604020202020204" pitchFamily="34" charset="0"/>
                <a:cs typeface="Arial" panose="020B0604020202020204" pitchFamily="34" charset="0"/>
              </a:rPr>
              <a:t>tych przypadkach nie </a:t>
            </a:r>
            <a:r>
              <a:rPr lang="pl-PL" b="1" dirty="0" smtClean="0">
                <a:solidFill>
                  <a:srgbClr val="FF0000"/>
                </a:solidFill>
                <a:latin typeface="Arial" panose="020B0604020202020204" pitchFamily="34" charset="0"/>
                <a:cs typeface="Arial" panose="020B0604020202020204" pitchFamily="34" charset="0"/>
              </a:rPr>
              <a:t>przekazuje </a:t>
            </a:r>
            <a:r>
              <a:rPr lang="pl-PL" b="1" dirty="0">
                <a:solidFill>
                  <a:srgbClr val="FF0000"/>
                </a:solidFill>
                <a:latin typeface="Arial" panose="020B0604020202020204" pitchFamily="34" charset="0"/>
                <a:cs typeface="Arial" panose="020B0604020202020204" pitchFamily="34" charset="0"/>
              </a:rPr>
              <a:t>się wniosku wojewodzie i nie kieruje się zapytania czy zachodzi koordynacja systemów zabezpieczenia społecznego</a:t>
            </a:r>
          </a:p>
        </p:txBody>
      </p:sp>
    </p:spTree>
    <p:extLst>
      <p:ext uri="{BB962C8B-B14F-4D97-AF65-F5344CB8AC3E}">
        <p14:creationId xmlns:p14="http://schemas.microsoft.com/office/powerpoint/2010/main" val="934783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0" y="0"/>
            <a:ext cx="5377138" cy="1432684"/>
          </a:xfrm>
          <a:prstGeom prst="rect">
            <a:avLst/>
          </a:prstGeom>
        </p:spPr>
      </p:pic>
      <p:sp>
        <p:nvSpPr>
          <p:cNvPr id="2" name="Tytuł 1"/>
          <p:cNvSpPr>
            <a:spLocks noGrp="1"/>
          </p:cNvSpPr>
          <p:nvPr>
            <p:ph type="title"/>
          </p:nvPr>
        </p:nvSpPr>
        <p:spPr>
          <a:xfrm>
            <a:off x="838200" y="1305097"/>
            <a:ext cx="10515600" cy="739833"/>
          </a:xfrm>
        </p:spPr>
        <p:txBody>
          <a:bodyPr>
            <a:normAutofit/>
          </a:bodyPr>
          <a:lstStyle/>
          <a:p>
            <a:pPr algn="ctr"/>
            <a:r>
              <a:rPr lang="pl-PL" sz="3600" dirty="0" smtClean="0">
                <a:solidFill>
                  <a:srgbClr val="002060"/>
                </a:solidFill>
                <a:latin typeface="Arial" panose="020B0604020202020204" pitchFamily="34" charset="0"/>
                <a:cs typeface="Arial" panose="020B0604020202020204" pitchFamily="34" charset="0"/>
              </a:rPr>
              <a:t>Rodzaje świadczeń, a koordynacja</a:t>
            </a:r>
            <a:endParaRPr lang="pl-PL" sz="3600" dirty="0">
              <a:solidFill>
                <a:srgbClr val="002060"/>
              </a:solidFill>
              <a:latin typeface="Arial" panose="020B0604020202020204" pitchFamily="34" charset="0"/>
              <a:cs typeface="Arial" panose="020B0604020202020204" pitchFamily="34" charset="0"/>
            </a:endParaRPr>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3406619441"/>
              </p:ext>
            </p:extLst>
          </p:nvPr>
        </p:nvGraphicFramePr>
        <p:xfrm>
          <a:off x="838200" y="2044930"/>
          <a:ext cx="10515600" cy="265684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3605198448"/>
                    </a:ext>
                  </a:extLst>
                </a:gridCol>
                <a:gridCol w="3345873">
                  <a:extLst>
                    <a:ext uri="{9D8B030D-6E8A-4147-A177-3AD203B41FA5}">
                      <a16:colId xmlns:a16="http://schemas.microsoft.com/office/drawing/2014/main" val="3040149574"/>
                    </a:ext>
                  </a:extLst>
                </a:gridCol>
                <a:gridCol w="3664527">
                  <a:extLst>
                    <a:ext uri="{9D8B030D-6E8A-4147-A177-3AD203B41FA5}">
                      <a16:colId xmlns:a16="http://schemas.microsoft.com/office/drawing/2014/main" val="2956925324"/>
                    </a:ext>
                  </a:extLst>
                </a:gridCol>
              </a:tblGrid>
              <a:tr h="370840">
                <a:tc>
                  <a:txBody>
                    <a:bodyPr/>
                    <a:lstStyle/>
                    <a:p>
                      <a:r>
                        <a:rPr lang="pl-PL" dirty="0" smtClean="0">
                          <a:solidFill>
                            <a:srgbClr val="002060"/>
                          </a:solidFill>
                          <a:latin typeface="Arial" panose="020B0604020202020204" pitchFamily="34" charset="0"/>
                          <a:cs typeface="Arial" panose="020B0604020202020204" pitchFamily="34" charset="0"/>
                        </a:rPr>
                        <a:t>Zawsze</a:t>
                      </a:r>
                      <a:r>
                        <a:rPr lang="pl-PL" baseline="0" dirty="0" smtClean="0">
                          <a:solidFill>
                            <a:srgbClr val="002060"/>
                          </a:solidFill>
                          <a:latin typeface="Arial" panose="020B0604020202020204" pitchFamily="34" charset="0"/>
                          <a:cs typeface="Arial" panose="020B0604020202020204" pitchFamily="34" charset="0"/>
                        </a:rPr>
                        <a:t> podlegają:</a:t>
                      </a:r>
                      <a:endParaRPr lang="pl-PL" dirty="0">
                        <a:solidFill>
                          <a:srgbClr val="002060"/>
                        </a:solidFill>
                        <a:latin typeface="Arial" panose="020B0604020202020204" pitchFamily="34" charset="0"/>
                        <a:cs typeface="Arial" panose="020B0604020202020204" pitchFamily="34" charset="0"/>
                      </a:endParaRPr>
                    </a:p>
                  </a:txBody>
                  <a:tcPr/>
                </a:tc>
                <a:tc>
                  <a:txBody>
                    <a:bodyPr/>
                    <a:lstStyle/>
                    <a:p>
                      <a:r>
                        <a:rPr lang="pl-PL" dirty="0" smtClean="0">
                          <a:solidFill>
                            <a:srgbClr val="002060"/>
                          </a:solidFill>
                          <a:latin typeface="Arial" panose="020B0604020202020204" pitchFamily="34" charset="0"/>
                          <a:cs typeface="Arial" panose="020B0604020202020204" pitchFamily="34" charset="0"/>
                        </a:rPr>
                        <a:t>Mogą podlegać:</a:t>
                      </a:r>
                      <a:endParaRPr lang="pl-PL" dirty="0">
                        <a:solidFill>
                          <a:srgbClr val="002060"/>
                        </a:solidFill>
                        <a:latin typeface="Arial" panose="020B0604020202020204" pitchFamily="34" charset="0"/>
                        <a:cs typeface="Arial" panose="020B0604020202020204" pitchFamily="34" charset="0"/>
                      </a:endParaRPr>
                    </a:p>
                  </a:txBody>
                  <a:tcPr/>
                </a:tc>
                <a:tc>
                  <a:txBody>
                    <a:bodyPr/>
                    <a:lstStyle/>
                    <a:p>
                      <a:r>
                        <a:rPr lang="pl-PL" dirty="0" smtClean="0">
                          <a:solidFill>
                            <a:srgbClr val="002060"/>
                          </a:solidFill>
                          <a:latin typeface="Arial" panose="020B0604020202020204" pitchFamily="34" charset="0"/>
                          <a:cs typeface="Arial" panose="020B0604020202020204" pitchFamily="34" charset="0"/>
                        </a:rPr>
                        <a:t>Nie podlegają:</a:t>
                      </a:r>
                      <a:endParaRPr lang="pl-PL" dirty="0">
                        <a:solidFill>
                          <a:srgbClr val="00206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98131269"/>
                  </a:ext>
                </a:extLst>
              </a:tr>
              <a:tr h="370840">
                <a:tc>
                  <a:txBody>
                    <a:bodyPr/>
                    <a:lstStyle/>
                    <a:p>
                      <a:pPr marL="285750" indent="-285750" algn="just">
                        <a:buFont typeface="Arial" panose="020B0604020202020204" pitchFamily="34" charset="0"/>
                        <a:buChar char="•"/>
                      </a:pPr>
                      <a:r>
                        <a:rPr lang="pl-PL" sz="1600" dirty="0" smtClean="0">
                          <a:solidFill>
                            <a:srgbClr val="002060"/>
                          </a:solidFill>
                          <a:latin typeface="Arial" panose="020B0604020202020204" pitchFamily="34" charset="0"/>
                          <a:cs typeface="Arial" panose="020B0604020202020204" pitchFamily="34" charset="0"/>
                        </a:rPr>
                        <a:t>Świadczenie wychowawcze,</a:t>
                      </a:r>
                    </a:p>
                    <a:p>
                      <a:pPr marL="285750" indent="-285750" algn="just">
                        <a:buFont typeface="Arial" panose="020B0604020202020204" pitchFamily="34" charset="0"/>
                        <a:buChar char="•"/>
                      </a:pPr>
                      <a:r>
                        <a:rPr lang="pl-PL" sz="1600" dirty="0" smtClean="0">
                          <a:solidFill>
                            <a:srgbClr val="002060"/>
                          </a:solidFill>
                          <a:latin typeface="Arial" panose="020B0604020202020204" pitchFamily="34" charset="0"/>
                          <a:cs typeface="Arial" panose="020B0604020202020204" pitchFamily="34" charset="0"/>
                        </a:rPr>
                        <a:t>Zasiłek rodzinny z dodatkami</a:t>
                      </a:r>
                    </a:p>
                    <a:p>
                      <a:pPr marL="285750" indent="-285750" algn="just">
                        <a:buFont typeface="Arial" panose="020B0604020202020204" pitchFamily="34" charset="0"/>
                        <a:buChar char="•"/>
                      </a:pPr>
                      <a:r>
                        <a:rPr lang="pl-PL" sz="1600" dirty="0" smtClean="0">
                          <a:solidFill>
                            <a:srgbClr val="002060"/>
                          </a:solidFill>
                          <a:latin typeface="Arial" panose="020B0604020202020204" pitchFamily="34" charset="0"/>
                          <a:cs typeface="Arial" panose="020B0604020202020204" pitchFamily="34" charset="0"/>
                        </a:rPr>
                        <a:t>Zasiłek pielęgnacyjny </a:t>
                      </a:r>
                    </a:p>
                    <a:p>
                      <a:pPr marL="0" indent="0" algn="just">
                        <a:buFont typeface="Arial" panose="020B0604020202020204" pitchFamily="34" charset="0"/>
                        <a:buNone/>
                      </a:pPr>
                      <a:r>
                        <a:rPr lang="pl-PL" sz="1600" dirty="0" smtClean="0">
                          <a:solidFill>
                            <a:srgbClr val="002060"/>
                          </a:solidFill>
                          <a:latin typeface="Arial" panose="020B0604020202020204" pitchFamily="34" charset="0"/>
                          <a:cs typeface="Arial" panose="020B0604020202020204" pitchFamily="34" charset="0"/>
                        </a:rPr>
                        <a:t>     na dziecko</a:t>
                      </a:r>
                    </a:p>
                    <a:p>
                      <a:pPr marL="285750" indent="-285750" algn="just">
                        <a:buFont typeface="Arial" panose="020B0604020202020204" pitchFamily="34" charset="0"/>
                        <a:buChar char="•"/>
                      </a:pPr>
                      <a:r>
                        <a:rPr lang="pl-PL" sz="1600" dirty="0" smtClean="0">
                          <a:solidFill>
                            <a:srgbClr val="002060"/>
                          </a:solidFill>
                          <a:latin typeface="Arial" panose="020B0604020202020204" pitchFamily="34" charset="0"/>
                          <a:cs typeface="Arial" panose="020B0604020202020204" pitchFamily="34" charset="0"/>
                        </a:rPr>
                        <a:t>Świadczenie pielęgnacyjne</a:t>
                      </a:r>
                    </a:p>
                    <a:p>
                      <a:pPr marL="285750" indent="-285750" algn="just">
                        <a:buFont typeface="Arial" panose="020B0604020202020204" pitchFamily="34" charset="0"/>
                        <a:buChar char="•"/>
                      </a:pPr>
                      <a:r>
                        <a:rPr lang="pl-PL" sz="1600" dirty="0" smtClean="0">
                          <a:solidFill>
                            <a:srgbClr val="002060"/>
                          </a:solidFill>
                          <a:latin typeface="Arial" panose="020B0604020202020204" pitchFamily="34" charset="0"/>
                          <a:cs typeface="Arial" panose="020B0604020202020204" pitchFamily="34" charset="0"/>
                        </a:rPr>
                        <a:t>Świadczenie rodzicielskie</a:t>
                      </a:r>
                    </a:p>
                    <a:p>
                      <a:pPr marL="285750" indent="-285750" algn="just">
                        <a:buFont typeface="Arial" panose="020B0604020202020204" pitchFamily="34" charset="0"/>
                        <a:buChar char="•"/>
                      </a:pPr>
                      <a:r>
                        <a:rPr lang="pl-PL" sz="1600" dirty="0" smtClean="0">
                          <a:solidFill>
                            <a:srgbClr val="C00000"/>
                          </a:solidFill>
                          <a:latin typeface="Arial" panose="020B0604020202020204" pitchFamily="34" charset="0"/>
                          <a:cs typeface="Arial" panose="020B0604020202020204" pitchFamily="34" charset="0"/>
                        </a:rPr>
                        <a:t>„za życiem”</a:t>
                      </a:r>
                      <a:r>
                        <a:rPr lang="pl-PL" sz="1600" baseline="0" dirty="0" smtClean="0">
                          <a:solidFill>
                            <a:srgbClr val="C00000"/>
                          </a:solidFill>
                          <a:latin typeface="Arial" panose="020B0604020202020204" pitchFamily="34" charset="0"/>
                          <a:cs typeface="Arial" panose="020B0604020202020204" pitchFamily="34" charset="0"/>
                        </a:rPr>
                        <a:t> – czekamy na zmianę dot. wyłączenia z koordynacji</a:t>
                      </a:r>
                      <a:endParaRPr lang="pl-PL" sz="1600" dirty="0">
                        <a:solidFill>
                          <a:srgbClr val="C00000"/>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pl-PL" sz="1600" dirty="0" smtClean="0">
                          <a:solidFill>
                            <a:srgbClr val="002060"/>
                          </a:solidFill>
                          <a:latin typeface="Arial" panose="020B0604020202020204" pitchFamily="34" charset="0"/>
                          <a:cs typeface="Arial" panose="020B0604020202020204" pitchFamily="34" charset="0"/>
                        </a:rPr>
                        <a:t>Zasiłek pielęgnacyjny dla osoby dorosłej</a:t>
                      </a:r>
                    </a:p>
                    <a:p>
                      <a:pPr marL="285750" indent="-285750">
                        <a:buFont typeface="Arial" panose="020B0604020202020204" pitchFamily="34" charset="0"/>
                        <a:buChar char="•"/>
                      </a:pPr>
                      <a:r>
                        <a:rPr lang="pl-PL" sz="1600" dirty="0" smtClean="0">
                          <a:solidFill>
                            <a:srgbClr val="002060"/>
                          </a:solidFill>
                          <a:latin typeface="Arial" panose="020B0604020202020204" pitchFamily="34" charset="0"/>
                          <a:cs typeface="Arial" panose="020B0604020202020204" pitchFamily="34" charset="0"/>
                        </a:rPr>
                        <a:t>Specjalny zasiłek opiekuńczy</a:t>
                      </a:r>
                      <a:endParaRPr lang="pl-PL" sz="1600" dirty="0">
                        <a:solidFill>
                          <a:srgbClr val="002060"/>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pl-PL" sz="1600" dirty="0" smtClean="0">
                          <a:solidFill>
                            <a:srgbClr val="002060"/>
                          </a:solidFill>
                          <a:latin typeface="Arial" panose="020B0604020202020204" pitchFamily="34" charset="0"/>
                          <a:cs typeface="Arial" panose="020B0604020202020204" pitchFamily="34" charset="0"/>
                        </a:rPr>
                        <a:t>Becikowe</a:t>
                      </a:r>
                    </a:p>
                    <a:p>
                      <a:pPr marL="285750" indent="-285750">
                        <a:buFont typeface="Arial" panose="020B0604020202020204" pitchFamily="34" charset="0"/>
                        <a:buChar char="•"/>
                      </a:pPr>
                      <a:r>
                        <a:rPr lang="pl-PL" sz="1600" dirty="0" smtClean="0">
                          <a:solidFill>
                            <a:srgbClr val="002060"/>
                          </a:solidFill>
                          <a:latin typeface="Arial" panose="020B0604020202020204" pitchFamily="34" charset="0"/>
                          <a:cs typeface="Arial" panose="020B0604020202020204" pitchFamily="34" charset="0"/>
                        </a:rPr>
                        <a:t>Fundusz alimentacyjny</a:t>
                      </a:r>
                    </a:p>
                    <a:p>
                      <a:pPr marL="285750" indent="-285750">
                        <a:buFont typeface="Arial" panose="020B0604020202020204" pitchFamily="34" charset="0"/>
                        <a:buChar char="•"/>
                      </a:pPr>
                      <a:r>
                        <a:rPr lang="pl-PL" sz="1600" dirty="0" smtClean="0">
                          <a:solidFill>
                            <a:srgbClr val="002060"/>
                          </a:solidFill>
                          <a:latin typeface="Arial" panose="020B0604020202020204" pitchFamily="34" charset="0"/>
                          <a:cs typeface="Arial" panose="020B0604020202020204" pitchFamily="34" charset="0"/>
                        </a:rPr>
                        <a:t>Dobry start</a:t>
                      </a:r>
                      <a:endParaRPr lang="pl-PL" sz="1600" dirty="0">
                        <a:solidFill>
                          <a:srgbClr val="00206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89500020"/>
                  </a:ext>
                </a:extLst>
              </a:tr>
            </a:tbl>
          </a:graphicData>
        </a:graphic>
      </p:graphicFrame>
      <p:sp>
        <p:nvSpPr>
          <p:cNvPr id="8" name="Symbol zastępczy zawartości 3"/>
          <p:cNvSpPr txBox="1">
            <a:spLocks/>
          </p:cNvSpPr>
          <p:nvPr/>
        </p:nvSpPr>
        <p:spPr>
          <a:xfrm>
            <a:off x="91440" y="4887884"/>
            <a:ext cx="11820698" cy="15627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defRPr/>
            </a:pPr>
            <a:r>
              <a:rPr lang="pl-PL" sz="1800" b="1" dirty="0">
                <a:solidFill>
                  <a:srgbClr val="FF0000"/>
                </a:solidFill>
                <a:latin typeface="Arial" panose="020B0604020202020204" pitchFamily="34" charset="0"/>
                <a:cs typeface="Arial" panose="020B0604020202020204" pitchFamily="34" charset="0"/>
              </a:rPr>
              <a:t>!!!!</a:t>
            </a:r>
            <a:r>
              <a:rPr lang="pl-PL" sz="1800" b="1" dirty="0">
                <a:latin typeface="Arial" panose="020B0604020202020204" pitchFamily="34" charset="0"/>
                <a:cs typeface="Arial" panose="020B0604020202020204" pitchFamily="34" charset="0"/>
              </a:rPr>
              <a:t> </a:t>
            </a:r>
            <a:r>
              <a:rPr lang="pl-PL" sz="1800" b="1" dirty="0">
                <a:solidFill>
                  <a:srgbClr val="002060"/>
                </a:solidFill>
                <a:latin typeface="Arial" panose="020B0604020202020204" pitchFamily="34" charset="0"/>
                <a:cs typeface="Arial" panose="020B0604020202020204" pitchFamily="34" charset="0"/>
              </a:rPr>
              <a:t>Ustalenie koordynacji powoduje konieczność UCHYLENIA przez organ właściwy </a:t>
            </a:r>
            <a:r>
              <a:rPr lang="pl-PL" sz="1800" b="1" u="sng" dirty="0" smtClean="0">
                <a:solidFill>
                  <a:srgbClr val="002060"/>
                </a:solidFill>
                <a:latin typeface="Arial" panose="020B0604020202020204" pitchFamily="34" charset="0"/>
                <a:cs typeface="Arial" panose="020B0604020202020204" pitchFamily="34" charset="0"/>
              </a:rPr>
              <a:t>wszystkich decyzji </a:t>
            </a:r>
            <a:r>
              <a:rPr lang="pl-PL" sz="1800" b="1" dirty="0" smtClean="0">
                <a:solidFill>
                  <a:srgbClr val="002060"/>
                </a:solidFill>
                <a:latin typeface="Arial" panose="020B0604020202020204" pitchFamily="34" charset="0"/>
                <a:cs typeface="Arial" panose="020B0604020202020204" pitchFamily="34" charset="0"/>
              </a:rPr>
              <a:t>dot. </a:t>
            </a:r>
            <a:r>
              <a:rPr lang="pl-PL" sz="1800" b="1" dirty="0">
                <a:solidFill>
                  <a:srgbClr val="002060"/>
                </a:solidFill>
                <a:latin typeface="Arial" panose="020B0604020202020204" pitchFamily="34" charset="0"/>
                <a:cs typeface="Arial" panose="020B0604020202020204" pitchFamily="34" charset="0"/>
              </a:rPr>
              <a:t>rozstrzygnięć z zakresu </a:t>
            </a:r>
            <a:r>
              <a:rPr lang="pl-PL" sz="1800" b="1" u="sng" dirty="0">
                <a:solidFill>
                  <a:srgbClr val="002060"/>
                </a:solidFill>
                <a:latin typeface="Arial" panose="020B0604020202020204" pitchFamily="34" charset="0"/>
                <a:cs typeface="Arial" panose="020B0604020202020204" pitchFamily="34" charset="0"/>
              </a:rPr>
              <a:t>wszystkich</a:t>
            </a:r>
            <a:r>
              <a:rPr lang="pl-PL" sz="1800" b="1" dirty="0">
                <a:solidFill>
                  <a:srgbClr val="002060"/>
                </a:solidFill>
                <a:latin typeface="Arial" panose="020B0604020202020204" pitchFamily="34" charset="0"/>
                <a:cs typeface="Arial" panose="020B0604020202020204" pitchFamily="34" charset="0"/>
              </a:rPr>
              <a:t> świadczeń podlegających </a:t>
            </a:r>
            <a:r>
              <a:rPr lang="pl-PL" sz="1800" b="1" dirty="0" smtClean="0">
                <a:solidFill>
                  <a:srgbClr val="002060"/>
                </a:solidFill>
                <a:latin typeface="Arial" panose="020B0604020202020204" pitchFamily="34" charset="0"/>
                <a:cs typeface="Arial" panose="020B0604020202020204" pitchFamily="34" charset="0"/>
              </a:rPr>
              <a:t>koordynacji, a </a:t>
            </a:r>
            <a:r>
              <a:rPr lang="pl-PL" sz="1800" b="1" dirty="0">
                <a:solidFill>
                  <a:srgbClr val="002060"/>
                </a:solidFill>
                <a:latin typeface="Arial" panose="020B0604020202020204" pitchFamily="34" charset="0"/>
                <a:cs typeface="Arial" panose="020B0604020202020204" pitchFamily="34" charset="0"/>
              </a:rPr>
              <a:t>ustalonych przez organ właściwy </a:t>
            </a:r>
            <a:r>
              <a:rPr lang="pl-PL" sz="1800" b="1" dirty="0" smtClean="0">
                <a:solidFill>
                  <a:srgbClr val="002060"/>
                </a:solidFill>
                <a:latin typeface="Arial" panose="020B0604020202020204" pitchFamily="34" charset="0"/>
                <a:cs typeface="Arial" panose="020B0604020202020204" pitchFamily="34" charset="0"/>
              </a:rPr>
              <a:t>we wskazanym okresie  </a:t>
            </a:r>
            <a:r>
              <a:rPr lang="pl-PL" sz="1800" b="1" dirty="0" smtClean="0">
                <a:solidFill>
                  <a:srgbClr val="FF0000"/>
                </a:solidFill>
                <a:latin typeface="Arial" panose="020B0604020202020204" pitchFamily="34" charset="0"/>
                <a:cs typeface="Arial" panose="020B0604020202020204" pitchFamily="34" charset="0"/>
              </a:rPr>
              <a:t>!!!!</a:t>
            </a:r>
          </a:p>
          <a:p>
            <a:pPr marL="0" indent="0" algn="ctr">
              <a:buNone/>
              <a:defRPr/>
            </a:pPr>
            <a:r>
              <a:rPr lang="pl-PL" sz="1800" b="1" u="sng" dirty="0" smtClean="0">
                <a:solidFill>
                  <a:srgbClr val="002060"/>
                </a:solidFill>
                <a:latin typeface="Arial" panose="020B0604020202020204" pitchFamily="34" charset="0"/>
                <a:cs typeface="Arial" panose="020B0604020202020204" pitchFamily="34" charset="0"/>
              </a:rPr>
              <a:t>Uwaga </a:t>
            </a:r>
            <a:r>
              <a:rPr lang="pl-PL" sz="1800" b="1" u="sng" dirty="0">
                <a:solidFill>
                  <a:srgbClr val="002060"/>
                </a:solidFill>
                <a:latin typeface="Arial" panose="020B0604020202020204" pitchFamily="34" charset="0"/>
                <a:cs typeface="Arial" panose="020B0604020202020204" pitchFamily="34" charset="0"/>
              </a:rPr>
              <a:t>!</a:t>
            </a:r>
            <a:r>
              <a:rPr lang="pl-PL" sz="1800" b="1" dirty="0">
                <a:solidFill>
                  <a:srgbClr val="002060"/>
                </a:solidFill>
                <a:latin typeface="Arial" panose="020B0604020202020204" pitchFamily="34" charset="0"/>
                <a:cs typeface="Arial" panose="020B0604020202020204" pitchFamily="34" charset="0"/>
              </a:rPr>
              <a:t> Niektóre kraje dopuszczają możliwość wypłaty świadczeń na dzieci małżonka lub partnera</a:t>
            </a:r>
          </a:p>
          <a:p>
            <a:pPr marL="0" indent="0" algn="ctr">
              <a:buNone/>
              <a:defRPr/>
            </a:pPr>
            <a:endParaRPr lang="pl-PL" sz="1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0572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929D0C70-5FB6-4044-91D8-5489612CC72F}"/>
              </a:ext>
            </a:extLst>
          </p:cNvPr>
          <p:cNvSpPr/>
          <p:nvPr/>
        </p:nvSpPr>
        <p:spPr>
          <a:xfrm>
            <a:off x="523701" y="1147156"/>
            <a:ext cx="11122429" cy="54198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pl-PL" altLang="pl-PL" sz="2400" b="1" dirty="0">
                <a:solidFill>
                  <a:srgbClr val="FF0000"/>
                </a:solidFill>
                <a:latin typeface="Arial" panose="020B0604020202020204" pitchFamily="34" charset="0"/>
                <a:cs typeface="Arial" panose="020B0604020202020204" pitchFamily="34" charset="0"/>
              </a:rPr>
              <a:t>IV. Kraj pierwszeństwa do wypłaty świadczeń</a:t>
            </a:r>
            <a:endParaRPr lang="pl-PL" altLang="pl-PL" sz="2400" b="1" dirty="0" smtClean="0">
              <a:solidFill>
                <a:srgbClr val="FF0000"/>
              </a:solidFill>
              <a:latin typeface="Arial" panose="020B0604020202020204" pitchFamily="34" charset="0"/>
              <a:cs typeface="Arial" panose="020B0604020202020204" pitchFamily="34" charset="0"/>
            </a:endParaRPr>
          </a:p>
          <a:p>
            <a:pPr marL="285750" indent="-285750" algn="just">
              <a:spcBef>
                <a:spcPts val="600"/>
              </a:spcBef>
              <a:spcAft>
                <a:spcPts val="600"/>
              </a:spcAft>
              <a:buFont typeface="Wingdings" panose="05000000000000000000" pitchFamily="2" charset="2"/>
              <a:buChar char="Ø"/>
              <a:defRPr/>
            </a:pPr>
            <a:r>
              <a:rPr lang="pl-PL" dirty="0" smtClean="0">
                <a:solidFill>
                  <a:srgbClr val="002060"/>
                </a:solidFill>
                <a:latin typeface="Arial" panose="020B0604020202020204" pitchFamily="34" charset="0"/>
                <a:cs typeface="Arial" panose="020B0604020202020204" pitchFamily="34" charset="0"/>
              </a:rPr>
              <a:t>Zasadniczo </a:t>
            </a:r>
            <a:r>
              <a:rPr lang="pl-PL" dirty="0">
                <a:solidFill>
                  <a:srgbClr val="002060"/>
                </a:solidFill>
                <a:latin typeface="Arial" panose="020B0604020202020204" pitchFamily="34" charset="0"/>
                <a:cs typeface="Arial" panose="020B0604020202020204" pitchFamily="34" charset="0"/>
              </a:rPr>
              <a:t>za </a:t>
            </a:r>
            <a:r>
              <a:rPr lang="pl-PL" dirty="0" smtClean="0">
                <a:solidFill>
                  <a:srgbClr val="002060"/>
                </a:solidFill>
                <a:latin typeface="Arial" panose="020B0604020202020204" pitchFamily="34" charset="0"/>
                <a:cs typeface="Arial" panose="020B0604020202020204" pitchFamily="34" charset="0"/>
              </a:rPr>
              <a:t>przyznawanie </a:t>
            </a:r>
            <a:r>
              <a:rPr lang="pl-PL" dirty="0">
                <a:solidFill>
                  <a:srgbClr val="002060"/>
                </a:solidFill>
                <a:latin typeface="Arial" panose="020B0604020202020204" pitchFamily="34" charset="0"/>
                <a:cs typeface="Arial" panose="020B0604020202020204" pitchFamily="34" charset="0"/>
              </a:rPr>
              <a:t>świadczeń odpowiada kraj, w którym prawo rodziny do świadczeń wynika </a:t>
            </a:r>
            <a:r>
              <a:rPr lang="pl-PL" dirty="0" smtClean="0">
                <a:solidFill>
                  <a:srgbClr val="002060"/>
                </a:solidFill>
                <a:latin typeface="Arial" panose="020B0604020202020204" pitchFamily="34" charset="0"/>
                <a:cs typeface="Arial" panose="020B0604020202020204" pitchFamily="34" charset="0"/>
              </a:rPr>
              <a:t/>
            </a:r>
            <a:br>
              <a:rPr lang="pl-PL" dirty="0" smtClean="0">
                <a:solidFill>
                  <a:srgbClr val="002060"/>
                </a:solidFill>
                <a:latin typeface="Arial" panose="020B0604020202020204" pitchFamily="34" charset="0"/>
                <a:cs typeface="Arial" panose="020B0604020202020204" pitchFamily="34" charset="0"/>
              </a:rPr>
            </a:br>
            <a:r>
              <a:rPr lang="pl-PL" dirty="0" smtClean="0">
                <a:solidFill>
                  <a:srgbClr val="002060"/>
                </a:solidFill>
                <a:latin typeface="Arial" panose="020B0604020202020204" pitchFamily="34" charset="0"/>
                <a:cs typeface="Arial" panose="020B0604020202020204" pitchFamily="34" charset="0"/>
              </a:rPr>
              <a:t>z </a:t>
            </a:r>
            <a:r>
              <a:rPr lang="pl-PL" dirty="0">
                <a:solidFill>
                  <a:srgbClr val="002060"/>
                </a:solidFill>
                <a:latin typeface="Arial" panose="020B0604020202020204" pitchFamily="34" charset="0"/>
                <a:cs typeface="Arial" panose="020B0604020202020204" pitchFamily="34" charset="0"/>
              </a:rPr>
              <a:t>sytuacji zatrudnienia lub samozatrudnienia.</a:t>
            </a:r>
          </a:p>
          <a:p>
            <a:pPr marL="285750" indent="-285750" algn="just">
              <a:spcBef>
                <a:spcPts val="600"/>
              </a:spcBef>
              <a:spcAft>
                <a:spcPts val="600"/>
              </a:spcAft>
              <a:buFont typeface="Wingdings" panose="05000000000000000000" pitchFamily="2" charset="2"/>
              <a:buChar char="Ø"/>
              <a:defRPr/>
            </a:pPr>
            <a:r>
              <a:rPr lang="pl-PL" dirty="0">
                <a:solidFill>
                  <a:srgbClr val="002060"/>
                </a:solidFill>
                <a:latin typeface="Arial" panose="020B0604020202020204" pitchFamily="34" charset="0"/>
                <a:cs typeface="Arial" panose="020B0604020202020204" pitchFamily="34" charset="0"/>
              </a:rPr>
              <a:t>Jeśli prawo wynika z zatrudnienia lub samozatrudnienia w dwóch krajach, za udzielanie świadczeń odpowiada kraj, w którym mieszkają </a:t>
            </a:r>
            <a:r>
              <a:rPr lang="pl-PL" dirty="0" smtClean="0">
                <a:solidFill>
                  <a:srgbClr val="002060"/>
                </a:solidFill>
                <a:latin typeface="Arial" panose="020B0604020202020204" pitchFamily="34" charset="0"/>
                <a:cs typeface="Arial" panose="020B0604020202020204" pitchFamily="34" charset="0"/>
              </a:rPr>
              <a:t>dzieci, jeśli pracuje w nim jedno z rodziców. </a:t>
            </a:r>
            <a:r>
              <a:rPr lang="pl-PL" dirty="0">
                <a:solidFill>
                  <a:srgbClr val="002060"/>
                </a:solidFill>
                <a:latin typeface="Arial" panose="020B0604020202020204" pitchFamily="34" charset="0"/>
                <a:cs typeface="Arial" panose="020B0604020202020204" pitchFamily="34" charset="0"/>
              </a:rPr>
              <a:t>W przeciwnym wypadku będzie to kraj, w którym wypłaca się najwyższe świadczenia.</a:t>
            </a:r>
          </a:p>
          <a:p>
            <a:pPr marL="285750" indent="-285750" algn="just">
              <a:spcBef>
                <a:spcPts val="600"/>
              </a:spcBef>
              <a:spcAft>
                <a:spcPts val="600"/>
              </a:spcAft>
              <a:buFont typeface="Wingdings" panose="05000000000000000000" pitchFamily="2" charset="2"/>
              <a:buChar char="Ø"/>
              <a:defRPr/>
            </a:pPr>
            <a:r>
              <a:rPr lang="pl-PL" dirty="0">
                <a:solidFill>
                  <a:srgbClr val="002060"/>
                </a:solidFill>
                <a:latin typeface="Arial" panose="020B0604020202020204" pitchFamily="34" charset="0"/>
                <a:cs typeface="Arial" panose="020B0604020202020204" pitchFamily="34" charset="0"/>
              </a:rPr>
              <a:t>Jeśli prawo do świadczeń jest związane z emeryturą lub rentą w dwóch krajach, za udzielanie świadczeń odpowiada kraj, w którym mieszkają dzieci, jeśli kraj ten wypłaca jedną z emerytur lub rent. </a:t>
            </a:r>
            <a:r>
              <a:rPr lang="pl-PL" dirty="0" smtClean="0">
                <a:solidFill>
                  <a:srgbClr val="002060"/>
                </a:solidFill>
                <a:latin typeface="Arial" panose="020B0604020202020204" pitchFamily="34" charset="0"/>
                <a:cs typeface="Arial" panose="020B0604020202020204" pitchFamily="34" charset="0"/>
              </a:rPr>
              <a:t/>
            </a:r>
            <a:br>
              <a:rPr lang="pl-PL" dirty="0" smtClean="0">
                <a:solidFill>
                  <a:srgbClr val="002060"/>
                </a:solidFill>
                <a:latin typeface="Arial" panose="020B0604020202020204" pitchFamily="34" charset="0"/>
                <a:cs typeface="Arial" panose="020B0604020202020204" pitchFamily="34" charset="0"/>
              </a:rPr>
            </a:br>
            <a:r>
              <a:rPr lang="pl-PL" dirty="0" smtClean="0">
                <a:solidFill>
                  <a:srgbClr val="002060"/>
                </a:solidFill>
                <a:latin typeface="Arial" panose="020B0604020202020204" pitchFamily="34" charset="0"/>
                <a:cs typeface="Arial" panose="020B0604020202020204" pitchFamily="34" charset="0"/>
              </a:rPr>
              <a:t>W </a:t>
            </a:r>
            <a:r>
              <a:rPr lang="pl-PL" dirty="0">
                <a:solidFill>
                  <a:srgbClr val="002060"/>
                </a:solidFill>
                <a:latin typeface="Arial" panose="020B0604020202020204" pitchFamily="34" charset="0"/>
                <a:cs typeface="Arial" panose="020B0604020202020204" pitchFamily="34" charset="0"/>
              </a:rPr>
              <a:t>przeciwnym wypadku będzie to kraj, w którym są / były odprowadzane składki na ubezpieczenie społeczne lub najdłuższego zamieszkiwania.</a:t>
            </a:r>
          </a:p>
          <a:p>
            <a:pPr marL="285750" indent="-285750" algn="just">
              <a:spcBef>
                <a:spcPts val="600"/>
              </a:spcBef>
              <a:spcAft>
                <a:spcPts val="600"/>
              </a:spcAft>
              <a:buFont typeface="Wingdings" panose="05000000000000000000" pitchFamily="2" charset="2"/>
              <a:buChar char="Ø"/>
              <a:defRPr/>
            </a:pPr>
            <a:r>
              <a:rPr lang="pl-PL" dirty="0">
                <a:solidFill>
                  <a:srgbClr val="002060"/>
                </a:solidFill>
                <a:latin typeface="Arial" panose="020B0604020202020204" pitchFamily="34" charset="0"/>
                <a:cs typeface="Arial" panose="020B0604020202020204" pitchFamily="34" charset="0"/>
              </a:rPr>
              <a:t>Jeśli prawo do świadczeń jest związane z mieszkaniem w dwóch krajach, za udzielanie świadczeń odpowiada kraj, w którym mieszkają dzieci.</a:t>
            </a:r>
          </a:p>
          <a:p>
            <a:pPr algn="ctr">
              <a:spcBef>
                <a:spcPts val="600"/>
              </a:spcBef>
              <a:spcAft>
                <a:spcPts val="600"/>
              </a:spcAft>
              <a:defRPr/>
            </a:pPr>
            <a:r>
              <a:rPr lang="pl-PL" b="1" dirty="0">
                <a:solidFill>
                  <a:srgbClr val="FF0000"/>
                </a:solidFill>
                <a:latin typeface="Arial" panose="020B0604020202020204" pitchFamily="34" charset="0"/>
                <a:cs typeface="Arial" panose="020B0604020202020204" pitchFamily="34" charset="0"/>
              </a:rPr>
              <a:t>!!!! Ustalenie miejsca zamieszkania dzieci w okresie ustalonej koordynacji jest niezbędne do określenia kraju pierwszeństwa do wypłaty świadczeń !!!!</a:t>
            </a:r>
          </a:p>
        </p:txBody>
      </p:sp>
      <p:pic>
        <p:nvPicPr>
          <p:cNvPr id="5123" name="Obraz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98" y="0"/>
            <a:ext cx="37338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415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929D0C70-5FB6-4044-91D8-5489612CC72F}"/>
              </a:ext>
            </a:extLst>
          </p:cNvPr>
          <p:cNvSpPr/>
          <p:nvPr/>
        </p:nvSpPr>
        <p:spPr>
          <a:xfrm>
            <a:off x="523701" y="1147156"/>
            <a:ext cx="11122429" cy="54198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pl-PL" altLang="pl-PL" sz="2400" b="1" dirty="0">
                <a:solidFill>
                  <a:srgbClr val="002060"/>
                </a:solidFill>
                <a:latin typeface="Arial" panose="020B0604020202020204" pitchFamily="34" charset="0"/>
                <a:cs typeface="Arial" panose="020B0604020202020204" pitchFamily="34" charset="0"/>
              </a:rPr>
              <a:t>Aktywność zawodowa w Polsce oznacza</a:t>
            </a:r>
            <a:r>
              <a:rPr lang="pl-PL" altLang="pl-PL" sz="2400" b="1" dirty="0" smtClean="0">
                <a:solidFill>
                  <a:srgbClr val="002060"/>
                </a:solidFill>
                <a:latin typeface="Arial" panose="020B0604020202020204" pitchFamily="34" charset="0"/>
                <a:cs typeface="Arial" panose="020B0604020202020204" pitchFamily="34" charset="0"/>
              </a:rPr>
              <a:t>:</a:t>
            </a:r>
          </a:p>
          <a:p>
            <a:pPr algn="ctr">
              <a:lnSpc>
                <a:spcPct val="90000"/>
              </a:lnSpc>
            </a:pPr>
            <a:endParaRPr lang="pl-PL" altLang="pl-PL" sz="2400" b="1" dirty="0" smtClean="0">
              <a:solidFill>
                <a:srgbClr val="FF0000"/>
              </a:solidFill>
              <a:latin typeface="Arial" panose="020B0604020202020204" pitchFamily="34" charset="0"/>
              <a:cs typeface="Arial" panose="020B0604020202020204" pitchFamily="34" charset="0"/>
            </a:endParaRPr>
          </a:p>
          <a:p>
            <a:pPr marL="285750" indent="-285750" algn="just">
              <a:spcBef>
                <a:spcPts val="0"/>
              </a:spcBef>
              <a:buFont typeface="Wingdings" panose="05000000000000000000" pitchFamily="2" charset="2"/>
              <a:buChar char="Ø"/>
              <a:defRPr/>
            </a:pPr>
            <a:r>
              <a:rPr lang="pl-PL" altLang="pl-PL" b="1" dirty="0">
                <a:solidFill>
                  <a:srgbClr val="002060"/>
                </a:solidFill>
                <a:latin typeface="Arial" panose="020B0604020202020204" pitchFamily="34" charset="0"/>
                <a:cs typeface="Arial" panose="020B0604020202020204" pitchFamily="34" charset="0"/>
              </a:rPr>
              <a:t>Zatrudnienie i działalność </a:t>
            </a:r>
            <a:r>
              <a:rPr lang="pl-PL" altLang="pl-PL" b="1" dirty="0" smtClean="0">
                <a:solidFill>
                  <a:srgbClr val="002060"/>
                </a:solidFill>
                <a:latin typeface="Arial" panose="020B0604020202020204" pitchFamily="34" charset="0"/>
                <a:cs typeface="Arial" panose="020B0604020202020204" pitchFamily="34" charset="0"/>
              </a:rPr>
              <a:t>gospodarczą</a:t>
            </a:r>
            <a:r>
              <a:rPr lang="pl-PL" altLang="pl-PL" dirty="0" smtClean="0">
                <a:solidFill>
                  <a:srgbClr val="002060"/>
                </a:solidFill>
                <a:latin typeface="Arial" panose="020B0604020202020204" pitchFamily="34" charset="0"/>
                <a:cs typeface="Arial" panose="020B0604020202020204" pitchFamily="34" charset="0"/>
              </a:rPr>
              <a:t>, </a:t>
            </a:r>
            <a:r>
              <a:rPr lang="pl-PL" altLang="pl-PL" dirty="0">
                <a:solidFill>
                  <a:srgbClr val="002060"/>
                </a:solidFill>
                <a:latin typeface="Arial" panose="020B0604020202020204" pitchFamily="34" charset="0"/>
                <a:cs typeface="Arial" panose="020B0604020202020204" pitchFamily="34" charset="0"/>
              </a:rPr>
              <a:t>przy których odprowadzane są składki na ubezpieczenia społeczne;</a:t>
            </a:r>
          </a:p>
          <a:p>
            <a:pPr marL="285750" indent="-285750" algn="just">
              <a:buFont typeface="Wingdings" panose="05000000000000000000" pitchFamily="2" charset="2"/>
              <a:buChar char="Ø"/>
              <a:defRPr/>
            </a:pPr>
            <a:endParaRPr lang="pl-PL" altLang="pl-PL" dirty="0">
              <a:solidFill>
                <a:srgbClr val="002060"/>
              </a:solidFill>
              <a:latin typeface="Arial" panose="020B0604020202020204" pitchFamily="34" charset="0"/>
              <a:cs typeface="Arial" panose="020B0604020202020204" pitchFamily="34" charset="0"/>
            </a:endParaRPr>
          </a:p>
          <a:p>
            <a:pPr marL="285750" indent="-285750" algn="just">
              <a:spcBef>
                <a:spcPts val="0"/>
              </a:spcBef>
              <a:buFont typeface="Wingdings" panose="05000000000000000000" pitchFamily="2" charset="2"/>
              <a:buChar char="Ø"/>
              <a:defRPr/>
            </a:pPr>
            <a:r>
              <a:rPr lang="pl-PL" altLang="pl-PL" dirty="0">
                <a:solidFill>
                  <a:srgbClr val="002060"/>
                </a:solidFill>
                <a:latin typeface="Arial" panose="020B0604020202020204" pitchFamily="34" charset="0"/>
                <a:cs typeface="Arial" panose="020B0604020202020204" pitchFamily="34" charset="0"/>
              </a:rPr>
              <a:t>Odprowadzane składki na ubezpieczenie społeczne w</a:t>
            </a:r>
            <a:r>
              <a:rPr lang="pl-PL" altLang="pl-PL" b="1" dirty="0">
                <a:solidFill>
                  <a:srgbClr val="002060"/>
                </a:solidFill>
                <a:latin typeface="Arial" panose="020B0604020202020204" pitchFamily="34" charset="0"/>
                <a:cs typeface="Arial" panose="020B0604020202020204" pitchFamily="34" charset="0"/>
              </a:rPr>
              <a:t> KRUS</a:t>
            </a:r>
            <a:r>
              <a:rPr lang="pl-PL" altLang="pl-PL" dirty="0">
                <a:solidFill>
                  <a:srgbClr val="002060"/>
                </a:solidFill>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Ø"/>
              <a:defRPr/>
            </a:pPr>
            <a:endParaRPr lang="pl-PL" altLang="pl-PL" dirty="0">
              <a:solidFill>
                <a:srgbClr val="002060"/>
              </a:solidFill>
              <a:latin typeface="Arial" panose="020B0604020202020204" pitchFamily="34" charset="0"/>
              <a:cs typeface="Arial" panose="020B0604020202020204" pitchFamily="34" charset="0"/>
            </a:endParaRPr>
          </a:p>
          <a:p>
            <a:pPr marL="285750" indent="-285750" algn="just">
              <a:spcBef>
                <a:spcPts val="0"/>
              </a:spcBef>
              <a:buFont typeface="Wingdings" panose="05000000000000000000" pitchFamily="2" charset="2"/>
              <a:buChar char="Ø"/>
              <a:defRPr/>
            </a:pPr>
            <a:r>
              <a:rPr lang="pl-PL" altLang="pl-PL" b="1" dirty="0">
                <a:solidFill>
                  <a:srgbClr val="002060"/>
                </a:solidFill>
                <a:latin typeface="Arial" panose="020B0604020202020204" pitchFamily="34" charset="0"/>
                <a:cs typeface="Arial" panose="020B0604020202020204" pitchFamily="34" charset="0"/>
              </a:rPr>
              <a:t>Świadczenie pielęgnacyjne, specjalny zasiłek opiekuńczy, zasiłek dla opiekuna,</a:t>
            </a:r>
            <a:r>
              <a:rPr lang="pl-PL" altLang="pl-PL" dirty="0">
                <a:solidFill>
                  <a:srgbClr val="002060"/>
                </a:solidFill>
                <a:latin typeface="Arial" panose="020B0604020202020204" pitchFamily="34" charset="0"/>
                <a:cs typeface="Arial" panose="020B0604020202020204" pitchFamily="34" charset="0"/>
              </a:rPr>
              <a:t> przy którym istnieje obowiązek odprowadzania składek na ubezpieczenia społeczne;</a:t>
            </a:r>
          </a:p>
          <a:p>
            <a:pPr marL="285750" indent="-285750" algn="just">
              <a:buFont typeface="Wingdings" panose="05000000000000000000" pitchFamily="2" charset="2"/>
              <a:buChar char="Ø"/>
              <a:defRPr/>
            </a:pPr>
            <a:endParaRPr lang="pl-PL" altLang="pl-PL" dirty="0">
              <a:solidFill>
                <a:srgbClr val="002060"/>
              </a:solidFill>
              <a:latin typeface="Arial" panose="020B0604020202020204" pitchFamily="34" charset="0"/>
              <a:cs typeface="Arial" panose="020B0604020202020204" pitchFamily="34" charset="0"/>
            </a:endParaRPr>
          </a:p>
          <a:p>
            <a:pPr marL="285750" indent="-285750" algn="just">
              <a:spcBef>
                <a:spcPts val="0"/>
              </a:spcBef>
              <a:buFont typeface="Wingdings" panose="05000000000000000000" pitchFamily="2" charset="2"/>
              <a:buChar char="Ø"/>
              <a:defRPr/>
            </a:pPr>
            <a:r>
              <a:rPr lang="pl-PL" altLang="pl-PL" b="1" dirty="0">
                <a:solidFill>
                  <a:srgbClr val="002060"/>
                </a:solidFill>
                <a:latin typeface="Arial" panose="020B0604020202020204" pitchFamily="34" charset="0"/>
                <a:cs typeface="Arial" panose="020B0604020202020204" pitchFamily="34" charset="0"/>
              </a:rPr>
              <a:t>Zasiłek macierzyński po utracie </a:t>
            </a:r>
            <a:r>
              <a:rPr lang="pl-PL" altLang="pl-PL" b="1" dirty="0" smtClean="0">
                <a:solidFill>
                  <a:srgbClr val="002060"/>
                </a:solidFill>
                <a:latin typeface="Arial" panose="020B0604020202020204" pitchFamily="34" charset="0"/>
                <a:cs typeface="Arial" panose="020B0604020202020204" pitchFamily="34" charset="0"/>
              </a:rPr>
              <a:t>zatrudnienia;</a:t>
            </a:r>
            <a:endParaRPr lang="pl-PL" altLang="pl-PL" b="1" dirty="0">
              <a:solidFill>
                <a:srgbClr val="00206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defRPr/>
            </a:pPr>
            <a:endParaRPr lang="pl-PL" altLang="pl-PL" b="1" dirty="0">
              <a:solidFill>
                <a:srgbClr val="002060"/>
              </a:solidFill>
              <a:latin typeface="Arial" panose="020B0604020202020204" pitchFamily="34" charset="0"/>
              <a:cs typeface="Arial" panose="020B0604020202020204" pitchFamily="34" charset="0"/>
            </a:endParaRPr>
          </a:p>
          <a:p>
            <a:pPr marL="285750" indent="-285750" algn="just">
              <a:spcBef>
                <a:spcPts val="0"/>
              </a:spcBef>
              <a:buFont typeface="Wingdings" panose="05000000000000000000" pitchFamily="2" charset="2"/>
              <a:buChar char="Ø"/>
              <a:defRPr/>
            </a:pPr>
            <a:r>
              <a:rPr lang="pl-PL" altLang="pl-PL" b="1" dirty="0">
                <a:solidFill>
                  <a:srgbClr val="002060"/>
                </a:solidFill>
                <a:latin typeface="Arial" panose="020B0604020202020204" pitchFamily="34" charset="0"/>
                <a:cs typeface="Arial" panose="020B0604020202020204" pitchFamily="34" charset="0"/>
              </a:rPr>
              <a:t>Zasiłek lub stypendium dla </a:t>
            </a:r>
            <a:r>
              <a:rPr lang="pl-PL" altLang="pl-PL" b="1" dirty="0" smtClean="0">
                <a:solidFill>
                  <a:srgbClr val="002060"/>
                </a:solidFill>
                <a:latin typeface="Arial" panose="020B0604020202020204" pitchFamily="34" charset="0"/>
                <a:cs typeface="Arial" panose="020B0604020202020204" pitchFamily="34" charset="0"/>
              </a:rPr>
              <a:t>bezrobotnych;</a:t>
            </a:r>
            <a:endParaRPr lang="pl-PL" altLang="pl-PL" b="1" dirty="0">
              <a:solidFill>
                <a:srgbClr val="00206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defRPr/>
            </a:pPr>
            <a:endParaRPr lang="pl-PL" altLang="pl-PL" b="1" dirty="0">
              <a:solidFill>
                <a:srgbClr val="002060"/>
              </a:solidFill>
              <a:latin typeface="Arial" panose="020B0604020202020204" pitchFamily="34" charset="0"/>
              <a:cs typeface="Arial" panose="020B0604020202020204" pitchFamily="34" charset="0"/>
            </a:endParaRPr>
          </a:p>
          <a:p>
            <a:pPr marL="285750" indent="-285750" algn="just">
              <a:spcBef>
                <a:spcPts val="0"/>
              </a:spcBef>
              <a:buFont typeface="Wingdings" panose="05000000000000000000" pitchFamily="2" charset="2"/>
              <a:buChar char="Ø"/>
              <a:defRPr/>
            </a:pPr>
            <a:r>
              <a:rPr lang="pl-PL" altLang="pl-PL" b="1" dirty="0">
                <a:solidFill>
                  <a:srgbClr val="002060"/>
                </a:solidFill>
                <a:latin typeface="Arial" panose="020B0604020202020204" pitchFamily="34" charset="0"/>
                <a:cs typeface="Arial" panose="020B0604020202020204" pitchFamily="34" charset="0"/>
              </a:rPr>
              <a:t>Osoba bezrobotna, zgłoszona do ZUS jako sprawująca osobistą opiekę nad </a:t>
            </a:r>
            <a:r>
              <a:rPr lang="pl-PL" altLang="pl-PL" b="1" dirty="0" smtClean="0">
                <a:solidFill>
                  <a:srgbClr val="002060"/>
                </a:solidFill>
                <a:latin typeface="Arial" panose="020B0604020202020204" pitchFamily="34" charset="0"/>
                <a:cs typeface="Arial" panose="020B0604020202020204" pitchFamily="34" charset="0"/>
              </a:rPr>
              <a:t>dzieckiem;</a:t>
            </a:r>
            <a:endParaRPr lang="pl-PL" altLang="pl-PL" b="1" dirty="0">
              <a:solidFill>
                <a:srgbClr val="00206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defRPr/>
            </a:pPr>
            <a:endParaRPr lang="pl-PL" altLang="pl-PL" b="1" dirty="0">
              <a:solidFill>
                <a:srgbClr val="002060"/>
              </a:solidFill>
              <a:latin typeface="Arial" panose="020B0604020202020204" pitchFamily="34" charset="0"/>
              <a:cs typeface="Arial" panose="020B0604020202020204" pitchFamily="34" charset="0"/>
            </a:endParaRPr>
          </a:p>
          <a:p>
            <a:pPr marL="285750" indent="-285750" algn="just">
              <a:spcBef>
                <a:spcPts val="0"/>
              </a:spcBef>
              <a:buFont typeface="Wingdings" panose="05000000000000000000" pitchFamily="2" charset="2"/>
              <a:buChar char="Ø"/>
              <a:defRPr/>
            </a:pPr>
            <a:r>
              <a:rPr lang="pl-PL" altLang="pl-PL" b="1" dirty="0">
                <a:solidFill>
                  <a:srgbClr val="002060"/>
                </a:solidFill>
                <a:latin typeface="Arial" panose="020B0604020202020204" pitchFamily="34" charset="0"/>
                <a:cs typeface="Arial" panose="020B0604020202020204" pitchFamily="34" charset="0"/>
              </a:rPr>
              <a:t>Zawieszenie działalności gospodarczej w związku z opieką nad </a:t>
            </a:r>
            <a:r>
              <a:rPr lang="pl-PL" altLang="pl-PL" b="1" dirty="0" smtClean="0">
                <a:solidFill>
                  <a:srgbClr val="002060"/>
                </a:solidFill>
                <a:latin typeface="Arial" panose="020B0604020202020204" pitchFamily="34" charset="0"/>
                <a:cs typeface="Arial" panose="020B0604020202020204" pitchFamily="34" charset="0"/>
              </a:rPr>
              <a:t>dzieckiem.</a:t>
            </a:r>
            <a:endParaRPr lang="pl-PL" altLang="pl-PL" b="1" dirty="0">
              <a:solidFill>
                <a:srgbClr val="002060"/>
              </a:solidFill>
              <a:latin typeface="Arial" panose="020B0604020202020204" pitchFamily="34" charset="0"/>
              <a:cs typeface="Arial" panose="020B0604020202020204" pitchFamily="34" charset="0"/>
            </a:endParaRPr>
          </a:p>
        </p:txBody>
      </p:sp>
      <p:pic>
        <p:nvPicPr>
          <p:cNvPr id="5123" name="Obraz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98" y="0"/>
            <a:ext cx="37338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1251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929D0C70-5FB6-4044-91D8-5489612CC72F}"/>
              </a:ext>
            </a:extLst>
          </p:cNvPr>
          <p:cNvSpPr/>
          <p:nvPr/>
        </p:nvSpPr>
        <p:spPr>
          <a:xfrm>
            <a:off x="523701" y="1147156"/>
            <a:ext cx="11122429" cy="54198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pl-PL" altLang="pl-PL" sz="2400" b="1" dirty="0" smtClean="0">
                <a:solidFill>
                  <a:srgbClr val="002060"/>
                </a:solidFill>
                <a:latin typeface="Arial" panose="020B0604020202020204" pitchFamily="34" charset="0"/>
                <a:cs typeface="Arial" panose="020B0604020202020204" pitchFamily="34" charset="0"/>
              </a:rPr>
              <a:t>Pierwszeństwo innego kraju, niż Polska</a:t>
            </a:r>
          </a:p>
          <a:p>
            <a:pPr algn="ctr">
              <a:lnSpc>
                <a:spcPct val="90000"/>
              </a:lnSpc>
            </a:pPr>
            <a:endParaRPr lang="pl-PL" altLang="pl-PL" sz="2400" b="1" dirty="0" smtClean="0">
              <a:solidFill>
                <a:srgbClr val="002060"/>
              </a:solidFill>
              <a:latin typeface="Arial" panose="020B0604020202020204" pitchFamily="34" charset="0"/>
              <a:cs typeface="Arial" panose="020B0604020202020204" pitchFamily="34" charset="0"/>
            </a:endParaRPr>
          </a:p>
          <a:p>
            <a:pPr algn="just">
              <a:defRPr/>
            </a:pPr>
            <a:r>
              <a:rPr lang="pl-PL" dirty="0">
                <a:solidFill>
                  <a:srgbClr val="002060"/>
                </a:solidFill>
                <a:latin typeface="Arial" panose="020B0604020202020204" pitchFamily="34" charset="0"/>
                <a:cs typeface="Arial" panose="020B0604020202020204" pitchFamily="34" charset="0"/>
              </a:rPr>
              <a:t>W przypadku ustalenia, że inny kraj ma pierwszeństwo do wypłaty świadczeń, wojewoda przesyła wniosek do właściwej instytucji za granicą do rozpatrzenia.</a:t>
            </a:r>
          </a:p>
          <a:p>
            <a:pPr algn="just">
              <a:defRPr/>
            </a:pPr>
            <a:endParaRPr lang="pl-PL" dirty="0">
              <a:solidFill>
                <a:srgbClr val="002060"/>
              </a:solidFill>
              <a:latin typeface="Arial" panose="020B0604020202020204" pitchFamily="34" charset="0"/>
              <a:cs typeface="Arial" panose="020B0604020202020204" pitchFamily="34" charset="0"/>
            </a:endParaRPr>
          </a:p>
          <a:p>
            <a:pPr algn="just">
              <a:defRPr/>
            </a:pPr>
            <a:r>
              <a:rPr lang="pl-PL" dirty="0">
                <a:solidFill>
                  <a:srgbClr val="002060"/>
                </a:solidFill>
                <a:latin typeface="Arial" panose="020B0604020202020204" pitchFamily="34" charset="0"/>
                <a:cs typeface="Arial" panose="020B0604020202020204" pitchFamily="34" charset="0"/>
              </a:rPr>
              <a:t>Po otrzymaniu wniosku właściwa instytucja sprawdza, czy jest krajem pierwszeństwa do wypłaty świadczeń:</a:t>
            </a:r>
          </a:p>
          <a:p>
            <a:pPr algn="just">
              <a:defRPr/>
            </a:pPr>
            <a:endParaRPr lang="pl-PL" dirty="0">
              <a:solidFill>
                <a:srgbClr val="00206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defRPr/>
            </a:pPr>
            <a:r>
              <a:rPr lang="pl-PL" dirty="0">
                <a:solidFill>
                  <a:srgbClr val="002060"/>
                </a:solidFill>
                <a:latin typeface="Arial" panose="020B0604020202020204" pitchFamily="34" charset="0"/>
                <a:cs typeface="Arial" panose="020B0604020202020204" pitchFamily="34" charset="0"/>
              </a:rPr>
              <a:t>Uznanie się za kraj pierwszeństwa do wypłaty świadczeń – przyznanie świadczeń za granicą następuje na podstawie przepisów prawa miejscowego;</a:t>
            </a:r>
          </a:p>
          <a:p>
            <a:pPr marL="285750" indent="-285750" algn="just">
              <a:spcBef>
                <a:spcPts val="600"/>
              </a:spcBef>
              <a:buFont typeface="Wingdings" panose="05000000000000000000" pitchFamily="2" charset="2"/>
              <a:buChar char="Ø"/>
              <a:defRPr/>
            </a:pPr>
            <a:r>
              <a:rPr lang="pl-PL" dirty="0">
                <a:solidFill>
                  <a:srgbClr val="002060"/>
                </a:solidFill>
                <a:latin typeface="Arial" panose="020B0604020202020204" pitchFamily="34" charset="0"/>
                <a:cs typeface="Arial" panose="020B0604020202020204" pitchFamily="34" charset="0"/>
              </a:rPr>
              <a:t>Odmowa uznania się za kraj pierwszeństwa do wypłaty świadczeń – przesłanie informacji do wojewody, wojewoda weryfikuje przesłane informacje i wydaje rozstrzygnięcie na podstawie przepisów </a:t>
            </a:r>
            <a:r>
              <a:rPr lang="pl-PL" dirty="0" smtClean="0">
                <a:solidFill>
                  <a:srgbClr val="002060"/>
                </a:solidFill>
                <a:latin typeface="Arial" panose="020B0604020202020204" pitchFamily="34" charset="0"/>
                <a:cs typeface="Arial" panose="020B0604020202020204" pitchFamily="34" charset="0"/>
              </a:rPr>
              <a:t>krajowych.</a:t>
            </a:r>
          </a:p>
          <a:p>
            <a:pPr marL="285750" indent="-285750" algn="just">
              <a:spcBef>
                <a:spcPts val="600"/>
              </a:spcBef>
              <a:buFont typeface="Wingdings" panose="05000000000000000000" pitchFamily="2" charset="2"/>
              <a:buChar char="Ø"/>
              <a:defRPr/>
            </a:pPr>
            <a:endParaRPr lang="pl-PL" dirty="0" smtClean="0">
              <a:solidFill>
                <a:srgbClr val="002060"/>
              </a:solidFill>
              <a:latin typeface="Arial" panose="020B0604020202020204" pitchFamily="34" charset="0"/>
              <a:cs typeface="Arial" panose="020B0604020202020204" pitchFamily="34" charset="0"/>
            </a:endParaRPr>
          </a:p>
          <a:p>
            <a:pPr algn="ctr">
              <a:defRPr/>
            </a:pPr>
            <a:r>
              <a:rPr lang="pl-PL" sz="2000" b="1" dirty="0">
                <a:solidFill>
                  <a:srgbClr val="002060"/>
                </a:solidFill>
                <a:latin typeface="Arial" panose="020B0604020202020204" pitchFamily="34" charset="0"/>
                <a:cs typeface="Arial" panose="020B0604020202020204" pitchFamily="34" charset="0"/>
              </a:rPr>
              <a:t>Dodatki dyferencyjne</a:t>
            </a:r>
          </a:p>
          <a:p>
            <a:pPr algn="ctr">
              <a:defRPr/>
            </a:pPr>
            <a:endParaRPr lang="pl-PL" dirty="0">
              <a:solidFill>
                <a:srgbClr val="002060"/>
              </a:solidFill>
              <a:latin typeface="Arial" panose="020B0604020202020204" pitchFamily="34" charset="0"/>
              <a:cs typeface="Arial" panose="020B0604020202020204" pitchFamily="34" charset="0"/>
            </a:endParaRPr>
          </a:p>
          <a:p>
            <a:pPr algn="just">
              <a:defRPr/>
            </a:pPr>
            <a:r>
              <a:rPr lang="pl-PL" dirty="0">
                <a:solidFill>
                  <a:srgbClr val="002060"/>
                </a:solidFill>
                <a:latin typeface="Arial" panose="020B0604020202020204" pitchFamily="34" charset="0"/>
                <a:cs typeface="Arial" panose="020B0604020202020204" pitchFamily="34" charset="0"/>
              </a:rPr>
              <a:t>Świadczenia przyznane przez kraj właściwy do wypłaty </a:t>
            </a:r>
            <a:r>
              <a:rPr lang="pl-PL" dirty="0" smtClean="0">
                <a:solidFill>
                  <a:srgbClr val="002060"/>
                </a:solidFill>
                <a:latin typeface="Arial" panose="020B0604020202020204" pitchFamily="34" charset="0"/>
                <a:cs typeface="Arial" panose="020B0604020202020204" pitchFamily="34" charset="0"/>
              </a:rPr>
              <a:t>świadczeń </a:t>
            </a:r>
            <a:r>
              <a:rPr lang="pl-PL" dirty="0">
                <a:solidFill>
                  <a:srgbClr val="002060"/>
                </a:solidFill>
                <a:latin typeface="Arial" panose="020B0604020202020204" pitchFamily="34" charset="0"/>
                <a:cs typeface="Arial" panose="020B0604020202020204" pitchFamily="34" charset="0"/>
              </a:rPr>
              <a:t>mogą okazać się niższe od świadczeń, jakie należą się w drugim kraju, w którym przysługuje prawo do świadczeń. W takim wypadku drugi kraj wypłaca dodatek odpowiadający różnicy między tymi dwoma świadczeniami.</a:t>
            </a:r>
          </a:p>
          <a:p>
            <a:pPr marL="285750" indent="-285750" algn="just">
              <a:spcBef>
                <a:spcPts val="600"/>
              </a:spcBef>
              <a:buFont typeface="Wingdings" panose="05000000000000000000" pitchFamily="2" charset="2"/>
              <a:buChar char="Ø"/>
              <a:defRPr/>
            </a:pPr>
            <a:endParaRPr lang="pl-PL" dirty="0">
              <a:solidFill>
                <a:schemeClr val="tx1"/>
              </a:solidFill>
            </a:endParaRPr>
          </a:p>
        </p:txBody>
      </p:sp>
      <p:pic>
        <p:nvPicPr>
          <p:cNvPr id="5123" name="Obraz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98" y="0"/>
            <a:ext cx="37338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3290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929D0C70-5FB6-4044-91D8-5489612CC72F}"/>
              </a:ext>
            </a:extLst>
          </p:cNvPr>
          <p:cNvSpPr/>
          <p:nvPr/>
        </p:nvSpPr>
        <p:spPr>
          <a:xfrm>
            <a:off x="523701" y="1147156"/>
            <a:ext cx="11122429" cy="54198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buFontTx/>
              <a:buNone/>
            </a:pPr>
            <a:r>
              <a:rPr lang="pl-PL" altLang="pl-PL" sz="3200" b="1" dirty="0">
                <a:solidFill>
                  <a:srgbClr val="FF0000"/>
                </a:solidFill>
                <a:latin typeface="Arial" panose="020B0604020202020204" pitchFamily="34" charset="0"/>
                <a:cs typeface="Arial" panose="020B0604020202020204" pitchFamily="34" charset="0"/>
              </a:rPr>
              <a:t>Pamiętaj !!!!</a:t>
            </a:r>
          </a:p>
          <a:p>
            <a:pPr algn="ctr">
              <a:spcBef>
                <a:spcPct val="0"/>
              </a:spcBef>
              <a:buFontTx/>
              <a:buNone/>
            </a:pPr>
            <a:endParaRPr lang="pl-PL" altLang="pl-PL" sz="2000" b="1" dirty="0">
              <a:solidFill>
                <a:srgbClr val="002060"/>
              </a:solidFill>
              <a:latin typeface="Arial" panose="020B0604020202020204" pitchFamily="34" charset="0"/>
              <a:cs typeface="Arial" panose="020B0604020202020204" pitchFamily="34" charset="0"/>
            </a:endParaRPr>
          </a:p>
          <a:p>
            <a:pPr algn="ctr">
              <a:spcBef>
                <a:spcPct val="0"/>
              </a:spcBef>
              <a:buFontTx/>
              <a:buNone/>
            </a:pPr>
            <a:endParaRPr lang="pl-PL" altLang="pl-PL" b="1" dirty="0">
              <a:solidFill>
                <a:srgbClr val="002060"/>
              </a:solidFill>
              <a:latin typeface="Arial" panose="020B0604020202020204" pitchFamily="34" charset="0"/>
              <a:cs typeface="Arial" panose="020B0604020202020204" pitchFamily="34" charset="0"/>
            </a:endParaRPr>
          </a:p>
          <a:p>
            <a:pPr algn="ctr">
              <a:spcBef>
                <a:spcPct val="0"/>
              </a:spcBef>
              <a:buFontTx/>
              <a:buNone/>
            </a:pPr>
            <a:endParaRPr lang="pl-PL" altLang="pl-PL" b="1" dirty="0">
              <a:solidFill>
                <a:srgbClr val="002060"/>
              </a:solidFill>
              <a:latin typeface="Arial" panose="020B0604020202020204" pitchFamily="34" charset="0"/>
              <a:cs typeface="Arial" panose="020B0604020202020204" pitchFamily="34" charset="0"/>
            </a:endParaRPr>
          </a:p>
          <a:p>
            <a:pPr algn="ctr">
              <a:spcBef>
                <a:spcPct val="0"/>
              </a:spcBef>
              <a:buFontTx/>
              <a:buNone/>
            </a:pPr>
            <a:r>
              <a:rPr lang="pl-PL" altLang="pl-PL" sz="2400" b="1" dirty="0">
                <a:solidFill>
                  <a:srgbClr val="002060"/>
                </a:solidFill>
                <a:latin typeface="Arial" panose="020B0604020202020204" pitchFamily="34" charset="0"/>
                <a:cs typeface="Arial" panose="020B0604020202020204" pitchFamily="34" charset="0"/>
              </a:rPr>
              <a:t>Nie ma możliwości wyboru kraju, z którego </a:t>
            </a:r>
            <a:r>
              <a:rPr lang="pl-PL" altLang="pl-PL" sz="2400" b="1" dirty="0" smtClean="0">
                <a:solidFill>
                  <a:srgbClr val="002060"/>
                </a:solidFill>
                <a:latin typeface="Arial" panose="020B0604020202020204" pitchFamily="34" charset="0"/>
                <a:cs typeface="Arial" panose="020B0604020202020204" pitchFamily="34" charset="0"/>
              </a:rPr>
              <a:t>wnioskodawca </a:t>
            </a:r>
            <a:r>
              <a:rPr lang="pl-PL" altLang="pl-PL" sz="2400" b="1" dirty="0">
                <a:solidFill>
                  <a:srgbClr val="002060"/>
                </a:solidFill>
                <a:latin typeface="Arial" panose="020B0604020202020204" pitchFamily="34" charset="0"/>
                <a:cs typeface="Arial" panose="020B0604020202020204" pitchFamily="34" charset="0"/>
              </a:rPr>
              <a:t>chce otrzymywać świadczenia.</a:t>
            </a:r>
          </a:p>
          <a:p>
            <a:pPr algn="ctr">
              <a:spcBef>
                <a:spcPct val="0"/>
              </a:spcBef>
              <a:buFontTx/>
              <a:buNone/>
            </a:pPr>
            <a:endParaRPr lang="pl-PL" altLang="pl-PL" sz="2400" b="1" dirty="0">
              <a:solidFill>
                <a:srgbClr val="002060"/>
              </a:solidFill>
              <a:latin typeface="Arial" panose="020B0604020202020204" pitchFamily="34" charset="0"/>
              <a:cs typeface="Arial" panose="020B0604020202020204" pitchFamily="34" charset="0"/>
            </a:endParaRPr>
          </a:p>
          <a:p>
            <a:pPr algn="ctr">
              <a:spcBef>
                <a:spcPct val="0"/>
              </a:spcBef>
              <a:buFontTx/>
              <a:buNone/>
            </a:pPr>
            <a:endParaRPr lang="pl-PL" altLang="pl-PL" sz="2400" b="1" dirty="0">
              <a:solidFill>
                <a:srgbClr val="002060"/>
              </a:solidFill>
              <a:latin typeface="Arial" panose="020B0604020202020204" pitchFamily="34" charset="0"/>
              <a:cs typeface="Arial" panose="020B0604020202020204" pitchFamily="34" charset="0"/>
            </a:endParaRPr>
          </a:p>
          <a:p>
            <a:pPr algn="ctr">
              <a:spcBef>
                <a:spcPct val="0"/>
              </a:spcBef>
              <a:buFontTx/>
              <a:buNone/>
            </a:pPr>
            <a:r>
              <a:rPr lang="pl-PL" altLang="pl-PL" sz="2400" b="1" dirty="0">
                <a:solidFill>
                  <a:srgbClr val="002060"/>
                </a:solidFill>
                <a:latin typeface="Arial" panose="020B0604020202020204" pitchFamily="34" charset="0"/>
                <a:cs typeface="Arial" panose="020B0604020202020204" pitchFamily="34" charset="0"/>
              </a:rPr>
              <a:t>Za każdym razem należy ustalić kraj pierwszeństwa do wypłaty świadczeń na podstawie prawa unijnego.  </a:t>
            </a:r>
          </a:p>
          <a:p>
            <a:pPr marL="285750" indent="-285750" algn="just">
              <a:spcBef>
                <a:spcPts val="600"/>
              </a:spcBef>
              <a:buFont typeface="Wingdings" panose="05000000000000000000" pitchFamily="2" charset="2"/>
              <a:buChar char="Ø"/>
              <a:defRPr/>
            </a:pPr>
            <a:endParaRPr lang="pl-PL" dirty="0">
              <a:solidFill>
                <a:srgbClr val="002060"/>
              </a:solidFill>
              <a:latin typeface="Arial" panose="020B0604020202020204" pitchFamily="34" charset="0"/>
              <a:cs typeface="Arial" panose="020B0604020202020204" pitchFamily="34" charset="0"/>
            </a:endParaRPr>
          </a:p>
        </p:txBody>
      </p:sp>
      <p:pic>
        <p:nvPicPr>
          <p:cNvPr id="5123" name="Obraz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98" y="0"/>
            <a:ext cx="37338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6033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929D0C70-5FB6-4044-91D8-5489612CC72F}"/>
              </a:ext>
            </a:extLst>
          </p:cNvPr>
          <p:cNvSpPr/>
          <p:nvPr/>
        </p:nvSpPr>
        <p:spPr>
          <a:xfrm>
            <a:off x="523701" y="1147156"/>
            <a:ext cx="11122429" cy="54198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ctr">
              <a:buFont typeface="Wingdings" panose="05000000000000000000" pitchFamily="2" charset="2"/>
              <a:buChar char="Ø"/>
              <a:defRPr/>
            </a:pPr>
            <a:endParaRPr lang="pl-PL" sz="2400" dirty="0">
              <a:solidFill>
                <a:srgbClr val="002060"/>
              </a:solidFill>
              <a:latin typeface="Arial" panose="020B0604020202020204" pitchFamily="34" charset="0"/>
              <a:cs typeface="Arial" panose="020B0604020202020204" pitchFamily="34" charset="0"/>
            </a:endParaRPr>
          </a:p>
          <a:p>
            <a:pPr marL="285750" indent="-285750" algn="ctr">
              <a:buFont typeface="Wingdings" panose="05000000000000000000" pitchFamily="2" charset="2"/>
              <a:buChar char="Ø"/>
              <a:defRPr/>
            </a:pPr>
            <a:r>
              <a:rPr lang="pl-PL" altLang="pl-PL" sz="2400" dirty="0">
                <a:solidFill>
                  <a:srgbClr val="002060"/>
                </a:solidFill>
                <a:latin typeface="Arial" panose="020B0604020202020204" pitchFamily="34" charset="0"/>
                <a:cs typeface="Arial" panose="020B0604020202020204" pitchFamily="34" charset="0"/>
              </a:rPr>
              <a:t>W sprawach dotyczących </a:t>
            </a:r>
            <a:r>
              <a:rPr lang="pl-PL" altLang="pl-PL" sz="2400" u="sng" dirty="0">
                <a:solidFill>
                  <a:srgbClr val="002060"/>
                </a:solidFill>
                <a:latin typeface="Arial" panose="020B0604020202020204" pitchFamily="34" charset="0"/>
                <a:cs typeface="Arial" panose="020B0604020202020204" pitchFamily="34" charset="0"/>
              </a:rPr>
              <a:t>przyznania</a:t>
            </a:r>
            <a:r>
              <a:rPr lang="pl-PL" altLang="pl-PL" sz="2400" dirty="0">
                <a:solidFill>
                  <a:srgbClr val="002060"/>
                </a:solidFill>
                <a:latin typeface="Arial" panose="020B0604020202020204" pitchFamily="34" charset="0"/>
                <a:cs typeface="Arial" panose="020B0604020202020204" pitchFamily="34" charset="0"/>
              </a:rPr>
              <a:t> świadczenia wychowawczego od dnia </a:t>
            </a:r>
            <a:br>
              <a:rPr lang="pl-PL" altLang="pl-PL" sz="2400" dirty="0">
                <a:solidFill>
                  <a:srgbClr val="002060"/>
                </a:solidFill>
                <a:latin typeface="Arial" panose="020B0604020202020204" pitchFamily="34" charset="0"/>
                <a:cs typeface="Arial" panose="020B0604020202020204" pitchFamily="34" charset="0"/>
              </a:rPr>
            </a:br>
            <a:r>
              <a:rPr lang="pl-PL" altLang="pl-PL" sz="2400" dirty="0">
                <a:solidFill>
                  <a:srgbClr val="002060"/>
                </a:solidFill>
                <a:latin typeface="Arial" panose="020B0604020202020204" pitchFamily="34" charset="0"/>
                <a:cs typeface="Arial" panose="020B0604020202020204" pitchFamily="34" charset="0"/>
              </a:rPr>
              <a:t>1 lipca 2019 r. wojewoda wydaje rozstrzygnięcie w formie informacji </a:t>
            </a:r>
            <a:endParaRPr lang="pl-PL" altLang="pl-PL" sz="2400" dirty="0" smtClean="0">
              <a:solidFill>
                <a:srgbClr val="002060"/>
              </a:solidFill>
              <a:latin typeface="Arial" panose="020B0604020202020204" pitchFamily="34" charset="0"/>
              <a:cs typeface="Arial" panose="020B0604020202020204" pitchFamily="34" charset="0"/>
            </a:endParaRPr>
          </a:p>
          <a:p>
            <a:pPr marL="285750" indent="-285750" algn="ctr">
              <a:buFont typeface="Wingdings" panose="05000000000000000000" pitchFamily="2" charset="2"/>
              <a:buChar char="Ø"/>
              <a:defRPr/>
            </a:pPr>
            <a:endParaRPr lang="pl-PL" sz="2400" dirty="0">
              <a:solidFill>
                <a:srgbClr val="002060"/>
              </a:solidFill>
              <a:latin typeface="Arial" panose="020B0604020202020204" pitchFamily="34" charset="0"/>
              <a:cs typeface="Arial" panose="020B0604020202020204" pitchFamily="34" charset="0"/>
            </a:endParaRPr>
          </a:p>
          <a:p>
            <a:pPr marL="285750" indent="-285750" algn="ctr">
              <a:buFont typeface="Wingdings" panose="05000000000000000000" pitchFamily="2" charset="2"/>
              <a:buChar char="Ø"/>
              <a:defRPr/>
            </a:pPr>
            <a:r>
              <a:rPr lang="pl-PL" sz="2400" dirty="0" smtClean="0">
                <a:solidFill>
                  <a:srgbClr val="002060"/>
                </a:solidFill>
                <a:latin typeface="Arial" panose="020B0604020202020204" pitchFamily="34" charset="0"/>
                <a:cs typeface="Arial" panose="020B0604020202020204" pitchFamily="34" charset="0"/>
              </a:rPr>
              <a:t>W </a:t>
            </a:r>
            <a:r>
              <a:rPr lang="pl-PL" sz="2400" dirty="0">
                <a:solidFill>
                  <a:srgbClr val="002060"/>
                </a:solidFill>
                <a:latin typeface="Arial" panose="020B0604020202020204" pitchFamily="34" charset="0"/>
                <a:cs typeface="Arial" panose="020B0604020202020204" pitchFamily="34" charset="0"/>
              </a:rPr>
              <a:t>pozostałych postępowaniach nadal wydawane będą decyzje / postanowienia</a:t>
            </a:r>
          </a:p>
          <a:p>
            <a:pPr algn="ctr">
              <a:defRPr/>
            </a:pPr>
            <a:endParaRPr lang="pl-PL" sz="2400" dirty="0">
              <a:solidFill>
                <a:srgbClr val="002060"/>
              </a:solidFill>
              <a:latin typeface="Arial" panose="020B0604020202020204" pitchFamily="34" charset="0"/>
              <a:cs typeface="Arial" panose="020B0604020202020204" pitchFamily="34" charset="0"/>
            </a:endParaRPr>
          </a:p>
          <a:p>
            <a:pPr marL="285750" indent="-285750" algn="ctr">
              <a:buFont typeface="Wingdings" panose="05000000000000000000" pitchFamily="2" charset="2"/>
              <a:buChar char="Ø"/>
              <a:defRPr/>
            </a:pPr>
            <a:r>
              <a:rPr lang="pl-PL" sz="2400" dirty="0" smtClean="0">
                <a:solidFill>
                  <a:srgbClr val="002060"/>
                </a:solidFill>
                <a:latin typeface="Arial" panose="020B0604020202020204" pitchFamily="34" charset="0"/>
                <a:cs typeface="Arial" panose="020B0604020202020204" pitchFamily="34" charset="0"/>
              </a:rPr>
              <a:t>Po </a:t>
            </a:r>
            <a:r>
              <a:rPr lang="pl-PL" sz="2400" dirty="0">
                <a:solidFill>
                  <a:srgbClr val="002060"/>
                </a:solidFill>
                <a:latin typeface="Arial" panose="020B0604020202020204" pitchFamily="34" charset="0"/>
                <a:cs typeface="Arial" panose="020B0604020202020204" pitchFamily="34" charset="0"/>
              </a:rPr>
              <a:t>wydaniu decyzji / rozstrzygnięcia wojewoda wysyła formularz z informacją </a:t>
            </a:r>
            <a:br>
              <a:rPr lang="pl-PL" sz="2400" dirty="0">
                <a:solidFill>
                  <a:srgbClr val="002060"/>
                </a:solidFill>
                <a:latin typeface="Arial" panose="020B0604020202020204" pitchFamily="34" charset="0"/>
                <a:cs typeface="Arial" panose="020B0604020202020204" pitchFamily="34" charset="0"/>
              </a:rPr>
            </a:br>
            <a:r>
              <a:rPr lang="pl-PL" sz="2400" dirty="0">
                <a:solidFill>
                  <a:srgbClr val="002060"/>
                </a:solidFill>
                <a:latin typeface="Arial" panose="020B0604020202020204" pitchFamily="34" charset="0"/>
                <a:cs typeface="Arial" panose="020B0604020202020204" pitchFamily="34" charset="0"/>
              </a:rPr>
              <a:t>o wydanym rozstrzygnięciu do właściwej instytucji łącznikowej za granicą</a:t>
            </a:r>
          </a:p>
          <a:p>
            <a:pPr marL="285750" indent="-285750" algn="just">
              <a:spcBef>
                <a:spcPts val="600"/>
              </a:spcBef>
              <a:buFont typeface="Wingdings" panose="05000000000000000000" pitchFamily="2" charset="2"/>
              <a:buChar char="Ø"/>
              <a:defRPr/>
            </a:pPr>
            <a:endParaRPr lang="pl-PL" dirty="0">
              <a:solidFill>
                <a:schemeClr val="tx1"/>
              </a:solidFill>
            </a:endParaRPr>
          </a:p>
        </p:txBody>
      </p:sp>
      <p:pic>
        <p:nvPicPr>
          <p:cNvPr id="5123" name="Obraz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98" y="0"/>
            <a:ext cx="37338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1954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0" y="0"/>
            <a:ext cx="5377138" cy="1432684"/>
          </a:xfrm>
          <a:prstGeom prst="rect">
            <a:avLst/>
          </a:prstGeom>
        </p:spPr>
      </p:pic>
      <p:sp>
        <p:nvSpPr>
          <p:cNvPr id="2" name="Tytuł 1"/>
          <p:cNvSpPr>
            <a:spLocks noGrp="1"/>
          </p:cNvSpPr>
          <p:nvPr>
            <p:ph type="title"/>
          </p:nvPr>
        </p:nvSpPr>
        <p:spPr>
          <a:xfrm>
            <a:off x="838200" y="1305097"/>
            <a:ext cx="10515600" cy="739833"/>
          </a:xfrm>
        </p:spPr>
        <p:txBody>
          <a:bodyPr>
            <a:normAutofit/>
          </a:bodyPr>
          <a:lstStyle/>
          <a:p>
            <a:pPr algn="ctr"/>
            <a:r>
              <a:rPr lang="pl-PL" sz="3600" b="1" dirty="0" smtClean="0">
                <a:solidFill>
                  <a:srgbClr val="002060"/>
                </a:solidFill>
                <a:latin typeface="Arial" panose="020B0604020202020204" pitchFamily="34" charset="0"/>
                <a:cs typeface="Arial" panose="020B0604020202020204" pitchFamily="34" charset="0"/>
              </a:rPr>
              <a:t>Decyzje w koordynacji</a:t>
            </a:r>
            <a:endParaRPr lang="pl-PL" sz="3600" b="1" dirty="0">
              <a:solidFill>
                <a:srgbClr val="002060"/>
              </a:solidFill>
              <a:latin typeface="Arial" panose="020B0604020202020204" pitchFamily="34" charset="0"/>
              <a:cs typeface="Arial" panose="020B0604020202020204" pitchFamily="34" charset="0"/>
            </a:endParaRPr>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24839395"/>
              </p:ext>
            </p:extLst>
          </p:nvPr>
        </p:nvGraphicFramePr>
        <p:xfrm>
          <a:off x="838200" y="2260600"/>
          <a:ext cx="10515600" cy="138176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3605198448"/>
                    </a:ext>
                  </a:extLst>
                </a:gridCol>
                <a:gridCol w="3345873">
                  <a:extLst>
                    <a:ext uri="{9D8B030D-6E8A-4147-A177-3AD203B41FA5}">
                      <a16:colId xmlns:a16="http://schemas.microsoft.com/office/drawing/2014/main" val="3040149574"/>
                    </a:ext>
                  </a:extLst>
                </a:gridCol>
                <a:gridCol w="3664527">
                  <a:extLst>
                    <a:ext uri="{9D8B030D-6E8A-4147-A177-3AD203B41FA5}">
                      <a16:colId xmlns:a16="http://schemas.microsoft.com/office/drawing/2014/main" val="2956925324"/>
                    </a:ext>
                  </a:extLst>
                </a:gridCol>
              </a:tblGrid>
              <a:tr h="370840">
                <a:tc>
                  <a:txBody>
                    <a:bodyPr/>
                    <a:lstStyle/>
                    <a:p>
                      <a:r>
                        <a:rPr lang="pl-PL" dirty="0" smtClean="0">
                          <a:latin typeface="Arial" panose="020B0604020202020204" pitchFamily="34" charset="0"/>
                          <a:cs typeface="Arial" panose="020B0604020202020204" pitchFamily="34" charset="0"/>
                        </a:rPr>
                        <a:t>2017 r. Marszałek WM</a:t>
                      </a:r>
                      <a:endParaRPr lang="pl-PL" dirty="0">
                        <a:latin typeface="Arial" panose="020B0604020202020204" pitchFamily="34" charset="0"/>
                        <a:cs typeface="Arial" panose="020B0604020202020204" pitchFamily="34" charset="0"/>
                      </a:endParaRPr>
                    </a:p>
                  </a:txBody>
                  <a:tcPr/>
                </a:tc>
                <a:tc>
                  <a:txBody>
                    <a:bodyPr/>
                    <a:lstStyle/>
                    <a:p>
                      <a:r>
                        <a:rPr lang="pl-PL" dirty="0" smtClean="0">
                          <a:solidFill>
                            <a:srgbClr val="002060"/>
                          </a:solidFill>
                          <a:latin typeface="Arial" panose="020B0604020202020204" pitchFamily="34" charset="0"/>
                          <a:cs typeface="Arial" panose="020B0604020202020204" pitchFamily="34" charset="0"/>
                        </a:rPr>
                        <a:t>2018 r. Wojewoda Mazowiecki</a:t>
                      </a:r>
                      <a:endParaRPr lang="pl-PL" dirty="0">
                        <a:solidFill>
                          <a:srgbClr val="002060"/>
                        </a:solidFill>
                        <a:latin typeface="Arial" panose="020B0604020202020204" pitchFamily="34" charset="0"/>
                        <a:cs typeface="Arial" panose="020B0604020202020204" pitchFamily="34" charset="0"/>
                      </a:endParaRPr>
                    </a:p>
                  </a:txBody>
                  <a:tcPr/>
                </a:tc>
                <a:tc>
                  <a:txBody>
                    <a:bodyPr/>
                    <a:lstStyle/>
                    <a:p>
                      <a:r>
                        <a:rPr lang="pl-PL" dirty="0" smtClean="0">
                          <a:solidFill>
                            <a:srgbClr val="002060"/>
                          </a:solidFill>
                          <a:latin typeface="Arial" panose="020B0604020202020204" pitchFamily="34" charset="0"/>
                          <a:cs typeface="Arial" panose="020B0604020202020204" pitchFamily="34" charset="0"/>
                        </a:rPr>
                        <a:t>I poł. 2019</a:t>
                      </a:r>
                      <a:r>
                        <a:rPr lang="pl-PL" baseline="0" dirty="0" smtClean="0">
                          <a:solidFill>
                            <a:srgbClr val="002060"/>
                          </a:solidFill>
                          <a:latin typeface="Arial" panose="020B0604020202020204" pitchFamily="34" charset="0"/>
                          <a:cs typeface="Arial" panose="020B0604020202020204" pitchFamily="34" charset="0"/>
                        </a:rPr>
                        <a:t> r. Wojewoda Mazowiecki</a:t>
                      </a:r>
                      <a:endParaRPr lang="pl-PL" dirty="0">
                        <a:solidFill>
                          <a:srgbClr val="00206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98131269"/>
                  </a:ext>
                </a:extLst>
              </a:tr>
              <a:tr h="370840">
                <a:tc>
                  <a:txBody>
                    <a:bodyPr/>
                    <a:lstStyle/>
                    <a:p>
                      <a:r>
                        <a:rPr lang="pl-PL" b="1" dirty="0" smtClean="0">
                          <a:latin typeface="Arial" panose="020B0604020202020204" pitchFamily="34" charset="0"/>
                          <a:cs typeface="Arial" panose="020B0604020202020204" pitchFamily="34" charset="0"/>
                        </a:rPr>
                        <a:t>3088 decyzji</a:t>
                      </a:r>
                      <a:endParaRPr lang="pl-PL" b="1" dirty="0">
                        <a:latin typeface="Arial" panose="020B0604020202020204" pitchFamily="34" charset="0"/>
                        <a:cs typeface="Arial" panose="020B0604020202020204" pitchFamily="34" charset="0"/>
                      </a:endParaRPr>
                    </a:p>
                  </a:txBody>
                  <a:tcPr/>
                </a:tc>
                <a:tc>
                  <a:txBody>
                    <a:bodyPr/>
                    <a:lstStyle/>
                    <a:p>
                      <a:r>
                        <a:rPr lang="pl-PL" b="1" dirty="0" smtClean="0">
                          <a:latin typeface="Arial" panose="020B0604020202020204" pitchFamily="34" charset="0"/>
                          <a:cs typeface="Arial" panose="020B0604020202020204" pitchFamily="34" charset="0"/>
                        </a:rPr>
                        <a:t>5472 decyzje</a:t>
                      </a:r>
                      <a:endParaRPr lang="pl-PL" b="1" dirty="0">
                        <a:latin typeface="Arial" panose="020B0604020202020204" pitchFamily="34" charset="0"/>
                        <a:cs typeface="Arial" panose="020B0604020202020204" pitchFamily="34" charset="0"/>
                      </a:endParaRPr>
                    </a:p>
                  </a:txBody>
                  <a:tcPr/>
                </a:tc>
                <a:tc>
                  <a:txBody>
                    <a:bodyPr/>
                    <a:lstStyle/>
                    <a:p>
                      <a:r>
                        <a:rPr lang="pl-PL" b="1" dirty="0" smtClean="0">
                          <a:solidFill>
                            <a:schemeClr val="tx1"/>
                          </a:solidFill>
                          <a:latin typeface="Arial" panose="020B0604020202020204" pitchFamily="34" charset="0"/>
                          <a:cs typeface="Arial" panose="020B0604020202020204" pitchFamily="34" charset="0"/>
                        </a:rPr>
                        <a:t>Ponad</a:t>
                      </a:r>
                      <a:r>
                        <a:rPr lang="pl-PL" b="1" baseline="0" dirty="0" smtClean="0">
                          <a:solidFill>
                            <a:schemeClr val="tx1"/>
                          </a:solidFill>
                          <a:latin typeface="Arial" panose="020B0604020202020204" pitchFamily="34" charset="0"/>
                          <a:cs typeface="Arial" panose="020B0604020202020204" pitchFamily="34" charset="0"/>
                        </a:rPr>
                        <a:t> 5000</a:t>
                      </a:r>
                      <a:r>
                        <a:rPr lang="pl-PL" b="1" dirty="0" smtClean="0">
                          <a:solidFill>
                            <a:schemeClr val="tx1"/>
                          </a:solidFill>
                          <a:latin typeface="Arial" panose="020B0604020202020204" pitchFamily="34" charset="0"/>
                          <a:cs typeface="Arial" panose="020B0604020202020204" pitchFamily="34" charset="0"/>
                        </a:rPr>
                        <a:t> decyzji</a:t>
                      </a:r>
                      <a:endParaRPr lang="pl-PL"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89500020"/>
                  </a:ext>
                </a:extLst>
              </a:tr>
              <a:tr h="370840">
                <a:tc>
                  <a:txBody>
                    <a:bodyPr/>
                    <a:lstStyle/>
                    <a:p>
                      <a:endParaRPr lang="pl-PL" dirty="0">
                        <a:latin typeface="Arial" panose="020B0604020202020204" pitchFamily="34" charset="0"/>
                        <a:cs typeface="Arial" panose="020B0604020202020204" pitchFamily="34" charset="0"/>
                      </a:endParaRPr>
                    </a:p>
                  </a:txBody>
                  <a:tcPr/>
                </a:tc>
                <a:tc>
                  <a:txBody>
                    <a:bodyPr/>
                    <a:lstStyle/>
                    <a:p>
                      <a:r>
                        <a:rPr lang="pl-PL" dirty="0" smtClean="0">
                          <a:latin typeface="Arial" panose="020B0604020202020204" pitchFamily="34" charset="0"/>
                          <a:cs typeface="Arial" panose="020B0604020202020204" pitchFamily="34" charset="0"/>
                        </a:rPr>
                        <a:t>wzrost o 77%</a:t>
                      </a:r>
                      <a:endParaRPr lang="pl-PL" dirty="0">
                        <a:latin typeface="Arial" panose="020B0604020202020204" pitchFamily="34" charset="0"/>
                        <a:cs typeface="Arial" panose="020B0604020202020204" pitchFamily="34" charset="0"/>
                      </a:endParaRPr>
                    </a:p>
                  </a:txBody>
                  <a:tcPr/>
                </a:tc>
                <a:tc>
                  <a:txBody>
                    <a:bodyPr/>
                    <a:lstStyle/>
                    <a:p>
                      <a:r>
                        <a:rPr lang="pl-PL" dirty="0" smtClean="0">
                          <a:solidFill>
                            <a:schemeClr val="tx1"/>
                          </a:solidFill>
                          <a:latin typeface="Arial" panose="020B0604020202020204" pitchFamily="34" charset="0"/>
                          <a:cs typeface="Arial" panose="020B0604020202020204" pitchFamily="34" charset="0"/>
                        </a:rPr>
                        <a:t>wzrost o ok 100%</a:t>
                      </a:r>
                      <a:endParaRPr lang="pl-PL"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54713881"/>
                  </a:ext>
                </a:extLst>
              </a:tr>
            </a:tbl>
          </a:graphicData>
        </a:graphic>
      </p:graphicFrame>
      <p:sp>
        <p:nvSpPr>
          <p:cNvPr id="8" name="Symbol zastępczy zawartości 3"/>
          <p:cNvSpPr txBox="1">
            <a:spLocks/>
          </p:cNvSpPr>
          <p:nvPr/>
        </p:nvSpPr>
        <p:spPr>
          <a:xfrm>
            <a:off x="838200" y="4039984"/>
            <a:ext cx="10515600" cy="19308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pl-PL" sz="2000" dirty="0" smtClean="0">
                <a:solidFill>
                  <a:srgbClr val="002060"/>
                </a:solidFill>
                <a:latin typeface="Arial" panose="020B0604020202020204" pitchFamily="34" charset="0"/>
                <a:cs typeface="Arial" panose="020B0604020202020204" pitchFamily="34" charset="0"/>
              </a:rPr>
              <a:t>Wojewoda Mazowiecki zgodnie ze stanem na koniec czerwca br. ma do rozpatrzenia </a:t>
            </a:r>
            <a:br>
              <a:rPr lang="pl-PL" sz="2000" dirty="0" smtClean="0">
                <a:solidFill>
                  <a:srgbClr val="002060"/>
                </a:solidFill>
                <a:latin typeface="Arial" panose="020B0604020202020204" pitchFamily="34" charset="0"/>
                <a:cs typeface="Arial" panose="020B0604020202020204" pitchFamily="34" charset="0"/>
              </a:rPr>
            </a:br>
            <a:r>
              <a:rPr lang="pl-PL" sz="2000" dirty="0" smtClean="0">
                <a:solidFill>
                  <a:srgbClr val="002060"/>
                </a:solidFill>
                <a:latin typeface="Arial" panose="020B0604020202020204" pitchFamily="34" charset="0"/>
                <a:cs typeface="Arial" panose="020B0604020202020204" pitchFamily="34" charset="0"/>
              </a:rPr>
              <a:t>ok. 10,5 tyś wniosków, z czego ok. 43 % stanowią te przejęte od marszałka. </a:t>
            </a:r>
          </a:p>
          <a:p>
            <a:pPr marL="0" indent="0" algn="ctr">
              <a:lnSpc>
                <a:spcPct val="100000"/>
              </a:lnSpc>
              <a:spcBef>
                <a:spcPts val="0"/>
              </a:spcBef>
              <a:buFont typeface="Arial" panose="020B0604020202020204" pitchFamily="34" charset="0"/>
              <a:buNone/>
            </a:pPr>
            <a:r>
              <a:rPr lang="pl-PL" sz="2000" dirty="0" smtClean="0">
                <a:solidFill>
                  <a:srgbClr val="002060"/>
                </a:solidFill>
                <a:latin typeface="Arial" panose="020B0604020202020204" pitchFamily="34" charset="0"/>
                <a:cs typeface="Arial" panose="020B0604020202020204" pitchFamily="34" charset="0"/>
              </a:rPr>
              <a:t>Obecnie kończymy ponad 1000 spraw miesięcznie.</a:t>
            </a:r>
          </a:p>
          <a:p>
            <a:pPr marL="0" indent="0" algn="ctr">
              <a:lnSpc>
                <a:spcPct val="100000"/>
              </a:lnSpc>
              <a:spcBef>
                <a:spcPts val="0"/>
              </a:spcBef>
              <a:buFont typeface="Arial" panose="020B0604020202020204" pitchFamily="34" charset="0"/>
              <a:buNone/>
            </a:pPr>
            <a:r>
              <a:rPr lang="pl-PL" sz="2000" dirty="0" smtClean="0">
                <a:solidFill>
                  <a:srgbClr val="002060"/>
                </a:solidFill>
                <a:latin typeface="Arial" panose="020B0604020202020204" pitchFamily="34" charset="0"/>
                <a:cs typeface="Arial" panose="020B0604020202020204" pitchFamily="34" charset="0"/>
              </a:rPr>
              <a:t>Sprawy rozpatrujemy zgodnie z kolejnością wpływu od najstarszych do najnowszych </a:t>
            </a:r>
          </a:p>
          <a:p>
            <a:pPr marL="0" indent="0" algn="ctr">
              <a:lnSpc>
                <a:spcPct val="100000"/>
              </a:lnSpc>
              <a:spcBef>
                <a:spcPts val="0"/>
              </a:spcBef>
              <a:buFont typeface="Arial" panose="020B0604020202020204" pitchFamily="34" charset="0"/>
              <a:buNone/>
            </a:pPr>
            <a:r>
              <a:rPr lang="pl-PL" sz="2000" u="sng" dirty="0" smtClean="0">
                <a:solidFill>
                  <a:srgbClr val="002060"/>
                </a:solidFill>
                <a:latin typeface="Arial" panose="020B0604020202020204" pitchFamily="34" charset="0"/>
                <a:cs typeface="Arial" panose="020B0604020202020204" pitchFamily="34" charset="0"/>
              </a:rPr>
              <a:t>przy założeniu łączenia i rozpatrywania wszystkich spraw danego klienta razem</a:t>
            </a:r>
            <a:r>
              <a:rPr lang="pl-PL" sz="2000" dirty="0" smtClean="0">
                <a:solidFill>
                  <a:srgbClr val="00206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56535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0" y="0"/>
            <a:ext cx="5377138" cy="1432684"/>
          </a:xfrm>
          <a:prstGeom prst="rect">
            <a:avLst/>
          </a:prstGeom>
        </p:spPr>
      </p:pic>
      <p:sp>
        <p:nvSpPr>
          <p:cNvPr id="2" name="Tytuł 1"/>
          <p:cNvSpPr>
            <a:spLocks noGrp="1"/>
          </p:cNvSpPr>
          <p:nvPr>
            <p:ph type="title"/>
          </p:nvPr>
        </p:nvSpPr>
        <p:spPr>
          <a:xfrm>
            <a:off x="374073" y="1305097"/>
            <a:ext cx="10979727" cy="739833"/>
          </a:xfrm>
        </p:spPr>
        <p:txBody>
          <a:bodyPr>
            <a:normAutofit fontScale="90000"/>
          </a:bodyPr>
          <a:lstStyle/>
          <a:p>
            <a:pPr algn="ctr"/>
            <a:r>
              <a:rPr lang="pl-PL" sz="3000" b="1" dirty="0" smtClean="0">
                <a:solidFill>
                  <a:srgbClr val="002060"/>
                </a:solidFill>
                <a:latin typeface="Arial" panose="020B0604020202020204" pitchFamily="34" charset="0"/>
                <a:cs typeface="Arial" panose="020B0604020202020204" pitchFamily="34" charset="0"/>
              </a:rPr>
              <a:t>Elementy, które wpływają na szybkość rozpatrywania wniosków:</a:t>
            </a:r>
            <a:endParaRPr lang="pl-PL" sz="3000" b="1" dirty="0">
              <a:solidFill>
                <a:srgbClr val="00206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838200" y="2319251"/>
            <a:ext cx="10515600" cy="3915294"/>
          </a:xfrm>
        </p:spPr>
        <p:txBody>
          <a:bodyPr>
            <a:normAutofit/>
          </a:bodyPr>
          <a:lstStyle/>
          <a:p>
            <a:pPr marL="0" indent="0" algn="ctr">
              <a:buNone/>
            </a:pPr>
            <a:r>
              <a:rPr lang="pl-PL" b="1" dirty="0" smtClean="0">
                <a:solidFill>
                  <a:srgbClr val="FF0000"/>
                </a:solidFill>
                <a:latin typeface="Arial" panose="020B0604020202020204" pitchFamily="34" charset="0"/>
                <a:cs typeface="Arial" panose="020B0604020202020204" pitchFamily="34" charset="0"/>
              </a:rPr>
              <a:t>DOBRA WSPÓŁPRACA POMIĘDZY ORGANAMI</a:t>
            </a:r>
          </a:p>
          <a:p>
            <a:pPr>
              <a:buFont typeface="Wingdings" panose="05000000000000000000" pitchFamily="2" charset="2"/>
              <a:buChar char="Ø"/>
            </a:pPr>
            <a:r>
              <a:rPr lang="pl-PL" sz="2000" dirty="0">
                <a:solidFill>
                  <a:srgbClr val="002060"/>
                </a:solidFill>
                <a:latin typeface="Arial" panose="020B0604020202020204" pitchFamily="34" charset="0"/>
                <a:cs typeface="Arial" panose="020B0604020202020204" pitchFamily="34" charset="0"/>
              </a:rPr>
              <a:t> </a:t>
            </a:r>
            <a:r>
              <a:rPr lang="pl-PL" sz="2000" dirty="0" smtClean="0">
                <a:solidFill>
                  <a:srgbClr val="002060"/>
                </a:solidFill>
                <a:latin typeface="Arial" panose="020B0604020202020204" pitchFamily="34" charset="0"/>
                <a:cs typeface="Arial" panose="020B0604020202020204" pitchFamily="34" charset="0"/>
              </a:rPr>
              <a:t>przekazywanie prawidłowych informacji </a:t>
            </a:r>
            <a:r>
              <a:rPr lang="pl-PL" sz="2000" dirty="0">
                <a:solidFill>
                  <a:srgbClr val="002060"/>
                </a:solidFill>
                <a:latin typeface="Arial" panose="020B0604020202020204" pitchFamily="34" charset="0"/>
                <a:cs typeface="Arial" panose="020B0604020202020204" pitchFamily="34" charset="0"/>
              </a:rPr>
              <a:t>wnioskodawcom </a:t>
            </a:r>
            <a:r>
              <a:rPr lang="pl-PL" sz="2000" dirty="0" smtClean="0">
                <a:solidFill>
                  <a:srgbClr val="002060"/>
                </a:solidFill>
                <a:latin typeface="Arial" panose="020B0604020202020204" pitchFamily="34" charset="0"/>
                <a:cs typeface="Arial" panose="020B0604020202020204" pitchFamily="34" charset="0"/>
              </a:rPr>
              <a:t>o ich prawach i obowiązkach przed złożeniem wniosku;</a:t>
            </a:r>
          </a:p>
          <a:p>
            <a:pPr>
              <a:buFont typeface="Wingdings" panose="05000000000000000000" pitchFamily="2" charset="2"/>
              <a:buChar char="Ø"/>
            </a:pPr>
            <a:r>
              <a:rPr lang="pl-PL" sz="2000" dirty="0" smtClean="0">
                <a:solidFill>
                  <a:srgbClr val="002060"/>
                </a:solidFill>
                <a:latin typeface="Arial" panose="020B0604020202020204" pitchFamily="34" charset="0"/>
                <a:cs typeface="Arial" panose="020B0604020202020204" pitchFamily="34" charset="0"/>
              </a:rPr>
              <a:t> przesyłanie prawidłowo wypełnionych wniosków wraz ze wszystkimi niezbędnymi załącznikami;</a:t>
            </a:r>
          </a:p>
          <a:p>
            <a:pPr>
              <a:buFont typeface="Wingdings" panose="05000000000000000000" pitchFamily="2" charset="2"/>
              <a:buChar char="Ø"/>
            </a:pPr>
            <a:r>
              <a:rPr lang="pl-PL" sz="2000" dirty="0" smtClean="0">
                <a:solidFill>
                  <a:srgbClr val="002060"/>
                </a:solidFill>
                <a:latin typeface="Arial" panose="020B0604020202020204" pitchFamily="34" charset="0"/>
                <a:cs typeface="Arial" panose="020B0604020202020204" pitchFamily="34" charset="0"/>
              </a:rPr>
              <a:t> niezwłoczne dosyłanie wszystkich dodatkowych informacji oraz złożonych przez wnioskodawcę oświadczeń i dokumentów;</a:t>
            </a:r>
          </a:p>
          <a:p>
            <a:pPr>
              <a:buFont typeface="Wingdings" panose="05000000000000000000" pitchFamily="2" charset="2"/>
              <a:buChar char="Ø"/>
            </a:pPr>
            <a:r>
              <a:rPr lang="pl-PL" sz="2000" dirty="0" smtClean="0">
                <a:solidFill>
                  <a:srgbClr val="002060"/>
                </a:solidFill>
                <a:latin typeface="Arial" panose="020B0604020202020204" pitchFamily="34" charset="0"/>
                <a:cs typeface="Arial" panose="020B0604020202020204" pitchFamily="34" charset="0"/>
              </a:rPr>
              <a:t> nie wydawanie decyzji / prawidłowe uchylanie decyzji gdy zachodzi koordynacja;</a:t>
            </a:r>
          </a:p>
          <a:p>
            <a:pPr>
              <a:buFont typeface="Wingdings" panose="05000000000000000000" pitchFamily="2" charset="2"/>
              <a:buChar char="Ø"/>
            </a:pPr>
            <a:r>
              <a:rPr lang="pl-PL" sz="2000" dirty="0">
                <a:solidFill>
                  <a:srgbClr val="002060"/>
                </a:solidFill>
                <a:latin typeface="Arial" panose="020B0604020202020204" pitchFamily="34" charset="0"/>
                <a:cs typeface="Arial" panose="020B0604020202020204" pitchFamily="34" charset="0"/>
              </a:rPr>
              <a:t>b</a:t>
            </a:r>
            <a:r>
              <a:rPr lang="pl-PL" sz="2000" dirty="0" smtClean="0">
                <a:solidFill>
                  <a:srgbClr val="002060"/>
                </a:solidFill>
                <a:latin typeface="Arial" panose="020B0604020202020204" pitchFamily="34" charset="0"/>
                <a:cs typeface="Arial" panose="020B0604020202020204" pitchFamily="34" charset="0"/>
              </a:rPr>
              <a:t>ieżący kontakt i współpraca</a:t>
            </a:r>
          </a:p>
          <a:p>
            <a:pPr>
              <a:buFont typeface="Wingdings" panose="05000000000000000000" pitchFamily="2" charset="2"/>
              <a:buChar char="Ø"/>
            </a:pPr>
            <a:endParaRPr lang="pl-PL"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0237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a:stretch>
            <a:fillRect/>
          </a:stretch>
        </p:blipFill>
        <p:spPr>
          <a:xfrm>
            <a:off x="0" y="0"/>
            <a:ext cx="5377138" cy="1432684"/>
          </a:xfrm>
          <a:prstGeom prst="rect">
            <a:avLst/>
          </a:prstGeom>
        </p:spPr>
      </p:pic>
      <p:sp>
        <p:nvSpPr>
          <p:cNvPr id="3" name="Symbol zastępczy zawartości 2"/>
          <p:cNvSpPr>
            <a:spLocks noGrp="1"/>
          </p:cNvSpPr>
          <p:nvPr>
            <p:ph idx="1"/>
          </p:nvPr>
        </p:nvSpPr>
        <p:spPr>
          <a:xfrm>
            <a:off x="846513" y="1928552"/>
            <a:ext cx="10515600" cy="3915294"/>
          </a:xfrm>
        </p:spPr>
        <p:txBody>
          <a:bodyPr>
            <a:normAutofit/>
          </a:bodyPr>
          <a:lstStyle/>
          <a:p>
            <a:pPr marL="0" indent="0" algn="ctr">
              <a:lnSpc>
                <a:spcPct val="150000"/>
              </a:lnSpc>
              <a:buNone/>
            </a:pPr>
            <a:r>
              <a:rPr lang="pl-PL" sz="3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USTALENIE WŁAŚCIWOŚCI ORGANU </a:t>
            </a:r>
            <a:r>
              <a:rPr lang="pl-PL"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pl-PL"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l-PL"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czyli postępowanie </a:t>
            </a:r>
            <a:br>
              <a:rPr lang="pl-PL"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l-PL"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 przypadku przebywania członka rodziny</a:t>
            </a:r>
            <a:br>
              <a:rPr lang="pl-PL"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l-PL"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 krajach </a:t>
            </a:r>
            <a:r>
              <a:rPr lang="pl-PL" altLang="pl-PL"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UE/EOG/Szwajcarii </a:t>
            </a:r>
            <a:r>
              <a:rPr lang="pl-PL" altLang="pl-PL" b="1" dirty="0">
                <a:solidFill>
                  <a:srgbClr val="4D4D4D"/>
                </a:solidFill>
                <a:latin typeface="Arial" panose="020B0604020202020204" pitchFamily="34" charset="0"/>
                <a:cs typeface="Arial" panose="020B0604020202020204" pitchFamily="34" charset="0"/>
              </a:rPr>
              <a:t/>
            </a:r>
            <a:br>
              <a:rPr lang="pl-PL" altLang="pl-PL" b="1" dirty="0">
                <a:solidFill>
                  <a:srgbClr val="4D4D4D"/>
                </a:solidFill>
                <a:latin typeface="Arial" panose="020B0604020202020204" pitchFamily="34" charset="0"/>
                <a:cs typeface="Arial" panose="020B0604020202020204" pitchFamily="34" charset="0"/>
              </a:rPr>
            </a:br>
            <a:endParaRPr lang="pl-PL"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1655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929D0C70-5FB6-4044-91D8-5489612CC72F}"/>
              </a:ext>
            </a:extLst>
          </p:cNvPr>
          <p:cNvSpPr/>
          <p:nvPr/>
        </p:nvSpPr>
        <p:spPr>
          <a:xfrm>
            <a:off x="523702" y="1147156"/>
            <a:ext cx="10956174" cy="53367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pl-PL" sz="1600" b="1" dirty="0">
              <a:solidFill>
                <a:srgbClr val="FF0000"/>
              </a:solidFill>
              <a:latin typeface="Arial" panose="020B0604020202020204" pitchFamily="34" charset="0"/>
              <a:cs typeface="Arial" panose="020B0604020202020204" pitchFamily="34" charset="0"/>
            </a:endParaRPr>
          </a:p>
          <a:p>
            <a:pPr algn="ctr">
              <a:defRPr/>
            </a:pPr>
            <a:r>
              <a:rPr lang="pl-PL" sz="2000" b="1" dirty="0">
                <a:solidFill>
                  <a:srgbClr val="FF0000"/>
                </a:solidFill>
                <a:latin typeface="Arial" panose="020B0604020202020204" pitchFamily="34" charset="0"/>
                <a:cs typeface="Arial" panose="020B0604020202020204" pitchFamily="34" charset="0"/>
              </a:rPr>
              <a:t>I. Na etapie złożenia wniosku:</a:t>
            </a:r>
          </a:p>
          <a:p>
            <a:pPr algn="just">
              <a:defRPr/>
            </a:pPr>
            <a:endParaRPr lang="pl-PL" sz="1600" b="1" dirty="0">
              <a:solidFill>
                <a:srgbClr val="002060"/>
              </a:solidFill>
              <a:latin typeface="Arial" panose="020B0604020202020204" pitchFamily="34" charset="0"/>
              <a:cs typeface="Arial" panose="020B0604020202020204" pitchFamily="34" charset="0"/>
            </a:endParaRPr>
          </a:p>
          <a:p>
            <a:pPr marL="285750" indent="-285750" algn="just">
              <a:buFontTx/>
              <a:buChar char="-"/>
              <a:defRPr/>
            </a:pPr>
            <a:r>
              <a:rPr lang="pl-PL" sz="1600" dirty="0">
                <a:solidFill>
                  <a:srgbClr val="002060"/>
                </a:solidFill>
                <a:latin typeface="Arial" panose="020B0604020202020204" pitchFamily="34" charset="0"/>
                <a:cs typeface="Arial" panose="020B0604020202020204" pitchFamily="34" charset="0"/>
              </a:rPr>
              <a:t>w przypadku gdy wnioskodawca, członek jego rodziny lub inna osoba (drugi rodzic dziecka), przebywa poza granicami Rzeczypospolitej Polskiej, w państwie, w którym mają zastosowanie przepisy o koordynacji systemów zabezpieczenia społecznego, organ właściwy przekazuje </a:t>
            </a:r>
            <a:r>
              <a:rPr lang="pl-PL" sz="1600" b="1" u="sng" dirty="0" smtClean="0">
                <a:solidFill>
                  <a:srgbClr val="002060"/>
                </a:solidFill>
                <a:latin typeface="Arial" panose="020B0604020202020204" pitchFamily="34" charset="0"/>
                <a:cs typeface="Arial" panose="020B0604020202020204" pitchFamily="34" charset="0"/>
              </a:rPr>
              <a:t>kompletny</a:t>
            </a:r>
            <a:r>
              <a:rPr lang="pl-PL" sz="1600" u="sng" dirty="0" smtClean="0">
                <a:solidFill>
                  <a:srgbClr val="002060"/>
                </a:solidFill>
                <a:latin typeface="Arial" panose="020B0604020202020204" pitchFamily="34" charset="0"/>
                <a:cs typeface="Arial" panose="020B0604020202020204" pitchFamily="34" charset="0"/>
              </a:rPr>
              <a:t> </a:t>
            </a:r>
            <a:r>
              <a:rPr lang="pl-PL" sz="1600" b="1" u="sng" dirty="0" smtClean="0">
                <a:solidFill>
                  <a:srgbClr val="002060"/>
                </a:solidFill>
                <a:latin typeface="Arial" panose="020B0604020202020204" pitchFamily="34" charset="0"/>
                <a:cs typeface="Arial" panose="020B0604020202020204" pitchFamily="34" charset="0"/>
              </a:rPr>
              <a:t>wniosek </a:t>
            </a:r>
            <a:r>
              <a:rPr lang="pl-PL" sz="1600" b="1" u="sng" dirty="0">
                <a:solidFill>
                  <a:srgbClr val="002060"/>
                </a:solidFill>
                <a:latin typeface="Arial" panose="020B0604020202020204" pitchFamily="34" charset="0"/>
                <a:cs typeface="Arial" panose="020B0604020202020204" pitchFamily="34" charset="0"/>
              </a:rPr>
              <a:t>wraz z dokumentami</a:t>
            </a:r>
            <a:r>
              <a:rPr lang="pl-PL" sz="1600" dirty="0">
                <a:solidFill>
                  <a:srgbClr val="002060"/>
                </a:solidFill>
                <a:latin typeface="Arial" panose="020B0604020202020204" pitchFamily="34" charset="0"/>
                <a:cs typeface="Arial" panose="020B0604020202020204" pitchFamily="34" charset="0"/>
              </a:rPr>
              <a:t> wojewodzie </a:t>
            </a:r>
          </a:p>
          <a:p>
            <a:pPr algn="just">
              <a:defRPr/>
            </a:pPr>
            <a:endParaRPr lang="pl-PL" sz="1600" dirty="0">
              <a:solidFill>
                <a:schemeClr val="tx1"/>
              </a:solidFill>
              <a:latin typeface="Arial" panose="020B0604020202020204" pitchFamily="34" charset="0"/>
              <a:cs typeface="Arial" panose="020B0604020202020204" pitchFamily="34" charset="0"/>
            </a:endParaRPr>
          </a:p>
          <a:p>
            <a:pPr algn="just">
              <a:defRPr/>
            </a:pPr>
            <a:r>
              <a:rPr lang="pl-PL" sz="1600" b="1" dirty="0">
                <a:solidFill>
                  <a:srgbClr val="FF0000"/>
                </a:solidFill>
                <a:latin typeface="Arial" panose="020B0604020202020204" pitchFamily="34" charset="0"/>
                <a:cs typeface="Arial" panose="020B0604020202020204" pitchFamily="34" charset="0"/>
              </a:rPr>
              <a:t>Ważne jest, aby na etapie przekazywania wniosku - wraz z dokumentacją - organ właściwy zebrał </a:t>
            </a:r>
            <a:r>
              <a:rPr lang="pl-PL" sz="1600" b="1" dirty="0" smtClean="0">
                <a:solidFill>
                  <a:srgbClr val="FF0000"/>
                </a:solidFill>
                <a:latin typeface="Arial" panose="020B0604020202020204" pitchFamily="34" charset="0"/>
                <a:cs typeface="Arial" panose="020B0604020202020204" pitchFamily="34" charset="0"/>
              </a:rPr>
              <a:t>i </a:t>
            </a:r>
            <a:r>
              <a:rPr lang="pl-PL" sz="1600" b="1" dirty="0">
                <a:solidFill>
                  <a:srgbClr val="FF0000"/>
                </a:solidFill>
                <a:latin typeface="Arial" panose="020B0604020202020204" pitchFamily="34" charset="0"/>
                <a:cs typeface="Arial" panose="020B0604020202020204" pitchFamily="34" charset="0"/>
              </a:rPr>
              <a:t>przekazał podstawowe informacje, które umożliwią ustalenie czy zachodzi koordynacja, ponieważ tylko w przypadku ustalenia koordynacji wojewoda staje się organem właściwym </a:t>
            </a:r>
            <a:r>
              <a:rPr lang="pl-PL" sz="1600" b="1" u="sng" dirty="0">
                <a:solidFill>
                  <a:srgbClr val="FF0000"/>
                </a:solidFill>
                <a:latin typeface="Arial" panose="020B0604020202020204" pitchFamily="34" charset="0"/>
                <a:cs typeface="Arial" panose="020B0604020202020204" pitchFamily="34" charset="0"/>
              </a:rPr>
              <a:t>rzeczowo</a:t>
            </a:r>
            <a:r>
              <a:rPr lang="pl-PL" sz="1600" b="1" dirty="0">
                <a:solidFill>
                  <a:srgbClr val="FF0000"/>
                </a:solidFill>
                <a:latin typeface="Arial" panose="020B0604020202020204" pitchFamily="34" charset="0"/>
                <a:cs typeface="Arial" panose="020B0604020202020204" pitchFamily="34" charset="0"/>
              </a:rPr>
              <a:t> do prowadzenia postępowania </a:t>
            </a:r>
            <a:r>
              <a:rPr lang="pl-PL" sz="1600" b="1" dirty="0" smtClean="0">
                <a:solidFill>
                  <a:srgbClr val="FF0000"/>
                </a:solidFill>
                <a:latin typeface="Arial" panose="020B0604020202020204" pitchFamily="34" charset="0"/>
                <a:cs typeface="Arial" panose="020B0604020202020204" pitchFamily="34" charset="0"/>
              </a:rPr>
              <a:t/>
            </a:r>
            <a:br>
              <a:rPr lang="pl-PL" sz="1600" b="1" dirty="0" smtClean="0">
                <a:solidFill>
                  <a:srgbClr val="FF0000"/>
                </a:solidFill>
                <a:latin typeface="Arial" panose="020B0604020202020204" pitchFamily="34" charset="0"/>
                <a:cs typeface="Arial" panose="020B0604020202020204" pitchFamily="34" charset="0"/>
              </a:rPr>
            </a:br>
            <a:r>
              <a:rPr lang="pl-PL" sz="1600" b="1" dirty="0" smtClean="0">
                <a:solidFill>
                  <a:srgbClr val="FF0000"/>
                </a:solidFill>
                <a:latin typeface="Arial" panose="020B0604020202020204" pitchFamily="34" charset="0"/>
                <a:cs typeface="Arial" panose="020B0604020202020204" pitchFamily="34" charset="0"/>
              </a:rPr>
              <a:t>i </a:t>
            </a:r>
            <a:r>
              <a:rPr lang="pl-PL" sz="1600" b="1" dirty="0">
                <a:solidFill>
                  <a:srgbClr val="FF0000"/>
                </a:solidFill>
                <a:latin typeface="Arial" panose="020B0604020202020204" pitchFamily="34" charset="0"/>
                <a:cs typeface="Arial" panose="020B0604020202020204" pitchFamily="34" charset="0"/>
              </a:rPr>
              <a:t>rozstrzygnięcia prawa do </a:t>
            </a:r>
            <a:r>
              <a:rPr lang="pl-PL" sz="1600" b="1" dirty="0" smtClean="0">
                <a:solidFill>
                  <a:srgbClr val="FF0000"/>
                </a:solidFill>
                <a:latin typeface="Arial" panose="020B0604020202020204" pitchFamily="34" charset="0"/>
                <a:cs typeface="Arial" panose="020B0604020202020204" pitchFamily="34" charset="0"/>
              </a:rPr>
              <a:t>świadczenia.</a:t>
            </a:r>
            <a:endParaRPr lang="pl-PL" sz="1600" b="1" dirty="0">
              <a:solidFill>
                <a:srgbClr val="FF0000"/>
              </a:solidFill>
              <a:latin typeface="Arial" panose="020B0604020202020204" pitchFamily="34" charset="0"/>
              <a:cs typeface="Arial" panose="020B0604020202020204" pitchFamily="34" charset="0"/>
            </a:endParaRPr>
          </a:p>
          <a:p>
            <a:pPr algn="just">
              <a:defRPr/>
            </a:pPr>
            <a:endParaRPr lang="pl-PL" sz="1600" dirty="0">
              <a:solidFill>
                <a:srgbClr val="FF0000"/>
              </a:solidFill>
              <a:latin typeface="Arial" panose="020B0604020202020204" pitchFamily="34" charset="0"/>
              <a:cs typeface="Arial" panose="020B0604020202020204" pitchFamily="34" charset="0"/>
            </a:endParaRPr>
          </a:p>
          <a:p>
            <a:pPr marL="285750" indent="-285750" algn="just">
              <a:spcBef>
                <a:spcPts val="600"/>
              </a:spcBef>
              <a:buFontTx/>
              <a:buChar char="-"/>
              <a:defRPr/>
            </a:pPr>
            <a:r>
              <a:rPr lang="pl-PL" sz="1600" dirty="0">
                <a:solidFill>
                  <a:srgbClr val="002060"/>
                </a:solidFill>
                <a:latin typeface="Arial" panose="020B0604020202020204" pitchFamily="34" charset="0"/>
                <a:cs typeface="Arial" panose="020B0604020202020204" pitchFamily="34" charset="0"/>
              </a:rPr>
              <a:t>dopóki nie zostanie ustalona koordynacja w sprawie danego wniosku, za postępowanie odpowiada właściwy miejscowo wójt, burmistrz, prezydent miasta, tym samym jest odpowiedzialny za poprawność złożonego wniosku oraz za zebranie niezbędnej dokumentacji do ustalenia uprawnień do wnioskowanego świadczenia (w tym wzywa do prawidłowego wypełnienia wniosku oraz dostarczenia dokumentacji) – na podstawie polskiego prawa (art. 19 </a:t>
            </a:r>
            <a:br>
              <a:rPr lang="pl-PL" sz="1600" dirty="0">
                <a:solidFill>
                  <a:srgbClr val="002060"/>
                </a:solidFill>
                <a:latin typeface="Arial" panose="020B0604020202020204" pitchFamily="34" charset="0"/>
                <a:cs typeface="Arial" panose="020B0604020202020204" pitchFamily="34" charset="0"/>
              </a:rPr>
            </a:br>
            <a:r>
              <a:rPr lang="pl-PL" sz="1600" dirty="0">
                <a:solidFill>
                  <a:srgbClr val="002060"/>
                </a:solidFill>
                <a:latin typeface="Arial" panose="020B0604020202020204" pitchFamily="34" charset="0"/>
                <a:cs typeface="Arial" panose="020B0604020202020204" pitchFamily="34" charset="0"/>
              </a:rPr>
              <a:t>i art. 24a właściwych ustaw), </a:t>
            </a:r>
          </a:p>
          <a:p>
            <a:pPr marL="285750" indent="-285750" algn="just">
              <a:spcBef>
                <a:spcPts val="600"/>
              </a:spcBef>
              <a:buFontTx/>
              <a:buChar char="-"/>
              <a:defRPr/>
            </a:pPr>
            <a:r>
              <a:rPr lang="pl-PL" sz="1600" dirty="0">
                <a:solidFill>
                  <a:srgbClr val="002060"/>
                </a:solidFill>
                <a:latin typeface="Arial" panose="020B0604020202020204" pitchFamily="34" charset="0"/>
                <a:cs typeface="Arial" panose="020B0604020202020204" pitchFamily="34" charset="0"/>
              </a:rPr>
              <a:t>wnioski należy przesyłać w formie kopii potwierdzonych za zgodność z oryginałem,</a:t>
            </a:r>
          </a:p>
          <a:p>
            <a:pPr marL="285750" indent="-285750" algn="just">
              <a:spcBef>
                <a:spcPts val="600"/>
              </a:spcBef>
              <a:buFontTx/>
              <a:buChar char="-"/>
              <a:defRPr/>
            </a:pPr>
            <a:r>
              <a:rPr lang="pl-PL" sz="1600" b="1" dirty="0">
                <a:solidFill>
                  <a:srgbClr val="002060"/>
                </a:solidFill>
                <a:latin typeface="Arial" panose="020B0604020202020204" pitchFamily="34" charset="0"/>
                <a:cs typeface="Arial" panose="020B0604020202020204" pitchFamily="34" charset="0"/>
              </a:rPr>
              <a:t>po ustaleniu koordynacji </a:t>
            </a:r>
            <a:r>
              <a:rPr lang="pl-PL" sz="1600" dirty="0">
                <a:solidFill>
                  <a:srgbClr val="002060"/>
                </a:solidFill>
                <a:latin typeface="Arial" panose="020B0604020202020204" pitchFamily="34" charset="0"/>
                <a:cs typeface="Arial" panose="020B0604020202020204" pitchFamily="34" charset="0"/>
              </a:rPr>
              <a:t>wojewoda staje się organem właściwym rzeczowo do prowadzenia postępowania, postępowanie to prowadzi w oparciu o prawo polskie (właściwe ustawy) </a:t>
            </a:r>
            <a:r>
              <a:rPr lang="pl-PL" sz="1600" dirty="0" smtClean="0">
                <a:solidFill>
                  <a:srgbClr val="002060"/>
                </a:solidFill>
                <a:latin typeface="Arial" panose="020B0604020202020204" pitchFamily="34" charset="0"/>
                <a:cs typeface="Arial" panose="020B0604020202020204" pitchFamily="34" charset="0"/>
              </a:rPr>
              <a:t>w </a:t>
            </a:r>
            <a:r>
              <a:rPr lang="pl-PL" sz="1600" dirty="0">
                <a:solidFill>
                  <a:srgbClr val="002060"/>
                </a:solidFill>
                <a:latin typeface="Arial" panose="020B0604020202020204" pitchFamily="34" charset="0"/>
                <a:cs typeface="Arial" panose="020B0604020202020204" pitchFamily="34" charset="0"/>
              </a:rPr>
              <a:t>połączeniu z prawem </a:t>
            </a:r>
            <a:r>
              <a:rPr lang="pl-PL" sz="1600" dirty="0" smtClean="0">
                <a:solidFill>
                  <a:srgbClr val="002060"/>
                </a:solidFill>
                <a:latin typeface="Arial" panose="020B0604020202020204" pitchFamily="34" charset="0"/>
                <a:cs typeface="Arial" panose="020B0604020202020204" pitchFamily="34" charset="0"/>
              </a:rPr>
              <a:t>unijnym.</a:t>
            </a:r>
            <a:endParaRPr lang="pl-PL" sz="1600" dirty="0">
              <a:solidFill>
                <a:srgbClr val="002060"/>
              </a:solidFill>
              <a:latin typeface="Arial" panose="020B0604020202020204" pitchFamily="34" charset="0"/>
              <a:cs typeface="Arial" panose="020B0604020202020204" pitchFamily="34" charset="0"/>
            </a:endParaRPr>
          </a:p>
          <a:p>
            <a:pPr algn="just">
              <a:defRPr/>
            </a:pPr>
            <a:endParaRPr lang="pl-PL" sz="1600" dirty="0">
              <a:solidFill>
                <a:schemeClr val="tx1"/>
              </a:solidFill>
              <a:latin typeface="Arial" panose="020B0604020202020204" pitchFamily="34" charset="0"/>
              <a:cs typeface="Arial" panose="020B0604020202020204" pitchFamily="34" charset="0"/>
            </a:endParaRPr>
          </a:p>
          <a:p>
            <a:pPr algn="just">
              <a:defRPr/>
            </a:pPr>
            <a:endParaRPr lang="pl-PL" sz="1600" dirty="0">
              <a:solidFill>
                <a:schemeClr val="tx1"/>
              </a:solidFill>
              <a:latin typeface="Arial" panose="020B0604020202020204" pitchFamily="34" charset="0"/>
              <a:cs typeface="Arial" panose="020B0604020202020204" pitchFamily="34" charset="0"/>
            </a:endParaRPr>
          </a:p>
        </p:txBody>
      </p:sp>
      <p:pic>
        <p:nvPicPr>
          <p:cNvPr id="5123" name="Obraz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98" y="0"/>
            <a:ext cx="37338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7645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 calcmode="lin" valueType="num">
                                      <p:cBhvr additive="base">
                                        <p:cTn id="1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anim calcmode="lin" valueType="num">
                                      <p:cBhvr additive="base">
                                        <p:cTn id="2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929D0C70-5FB6-4044-91D8-5489612CC72F}"/>
              </a:ext>
            </a:extLst>
          </p:cNvPr>
          <p:cNvSpPr/>
          <p:nvPr/>
        </p:nvSpPr>
        <p:spPr>
          <a:xfrm>
            <a:off x="523701" y="1147156"/>
            <a:ext cx="11122429" cy="53367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pl-PL" sz="1600" b="1" dirty="0">
              <a:solidFill>
                <a:srgbClr val="FF0000"/>
              </a:solidFill>
              <a:latin typeface="Arial" panose="020B0604020202020204" pitchFamily="34" charset="0"/>
              <a:cs typeface="Arial" panose="020B0604020202020204" pitchFamily="34" charset="0"/>
            </a:endParaRPr>
          </a:p>
          <a:p>
            <a:pPr algn="ctr">
              <a:defRPr/>
            </a:pPr>
            <a:r>
              <a:rPr lang="pl-PL"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BŁĘDNIE WYPEŁNIONY WNIOSEK, BRAK DOKUMENTÓW</a:t>
            </a:r>
          </a:p>
          <a:p>
            <a:pPr algn="just">
              <a:defRPr/>
            </a:pPr>
            <a:endParaRPr lang="pl-PL" sz="2000" b="1" dirty="0">
              <a:solidFill>
                <a:schemeClr val="tx1"/>
              </a:solidFill>
              <a:latin typeface="Arial" panose="020B0604020202020204" pitchFamily="34" charset="0"/>
              <a:cs typeface="Arial" panose="020B0604020202020204" pitchFamily="34" charset="0"/>
            </a:endParaRPr>
          </a:p>
          <a:p>
            <a:pPr algn="just">
              <a:defRPr/>
            </a:pPr>
            <a:r>
              <a:rPr lang="pl-PL" dirty="0">
                <a:solidFill>
                  <a:srgbClr val="002060"/>
                </a:solidFill>
                <a:latin typeface="Arial" panose="020B0604020202020204" pitchFamily="34" charset="0"/>
                <a:cs typeface="Arial" panose="020B0604020202020204" pitchFamily="34" charset="0"/>
              </a:rPr>
              <a:t>W przypadku, gdy wniosek nie jest poprawnie wypełniony i brak jest wskazania osoby, kraju </a:t>
            </a:r>
            <a:r>
              <a:rPr lang="pl-PL" u="sng" dirty="0">
                <a:solidFill>
                  <a:srgbClr val="002060"/>
                </a:solidFill>
                <a:latin typeface="Arial" panose="020B0604020202020204" pitchFamily="34" charset="0"/>
                <a:cs typeface="Arial" panose="020B0604020202020204" pitchFamily="34" charset="0"/>
              </a:rPr>
              <a:t>(koordynacji podlega określona grupa państw!)</a:t>
            </a:r>
            <a:r>
              <a:rPr lang="pl-PL" dirty="0">
                <a:solidFill>
                  <a:srgbClr val="002060"/>
                </a:solidFill>
                <a:latin typeface="Arial" panose="020B0604020202020204" pitchFamily="34" charset="0"/>
                <a:cs typeface="Arial" panose="020B0604020202020204" pitchFamily="34" charset="0"/>
              </a:rPr>
              <a:t>, dokładnych </a:t>
            </a:r>
            <a:r>
              <a:rPr lang="pl-PL" dirty="0" smtClean="0">
                <a:solidFill>
                  <a:srgbClr val="002060"/>
                </a:solidFill>
                <a:latin typeface="Arial" panose="020B0604020202020204" pitchFamily="34" charset="0"/>
                <a:cs typeface="Arial" panose="020B0604020202020204" pitchFamily="34" charset="0"/>
              </a:rPr>
              <a:t>okresów (</a:t>
            </a:r>
            <a:r>
              <a:rPr lang="pl-PL" u="sng" dirty="0" smtClean="0">
                <a:solidFill>
                  <a:srgbClr val="002060"/>
                </a:solidFill>
                <a:latin typeface="Arial" panose="020B0604020202020204" pitchFamily="34" charset="0"/>
                <a:cs typeface="Arial" panose="020B0604020202020204" pitchFamily="34" charset="0"/>
              </a:rPr>
              <a:t>daty dzienne</a:t>
            </a:r>
            <a:r>
              <a:rPr lang="pl-PL" dirty="0" smtClean="0">
                <a:solidFill>
                  <a:srgbClr val="002060"/>
                </a:solidFill>
                <a:latin typeface="Arial" panose="020B0604020202020204" pitchFamily="34" charset="0"/>
                <a:cs typeface="Arial" panose="020B0604020202020204" pitchFamily="34" charset="0"/>
              </a:rPr>
              <a:t>) </a:t>
            </a:r>
            <a:r>
              <a:rPr lang="pl-PL" dirty="0">
                <a:solidFill>
                  <a:srgbClr val="002060"/>
                </a:solidFill>
                <a:latin typeface="Arial" panose="020B0604020202020204" pitchFamily="34" charset="0"/>
                <a:cs typeface="Arial" panose="020B0604020202020204" pitchFamily="34" charset="0"/>
              </a:rPr>
              <a:t>i charakteru pobytu osoby za granicą, czyli nie ma możliwości ustalenia koordynacji: </a:t>
            </a:r>
          </a:p>
          <a:p>
            <a:pPr algn="just">
              <a:defRPr/>
            </a:pPr>
            <a:endParaRPr lang="pl-PL" dirty="0">
              <a:solidFill>
                <a:srgbClr val="002060"/>
              </a:solidFill>
              <a:latin typeface="Arial" panose="020B0604020202020204" pitchFamily="34" charset="0"/>
              <a:cs typeface="Arial" panose="020B0604020202020204" pitchFamily="34" charset="0"/>
            </a:endParaRPr>
          </a:p>
          <a:p>
            <a:pPr marL="342900" indent="-342900" algn="just">
              <a:buFontTx/>
              <a:buAutoNum type="arabicPeriod"/>
              <a:defRPr/>
            </a:pPr>
            <a:r>
              <a:rPr lang="pl-PL" dirty="0">
                <a:solidFill>
                  <a:srgbClr val="002060"/>
                </a:solidFill>
                <a:latin typeface="Arial" panose="020B0604020202020204" pitchFamily="34" charset="0"/>
                <a:cs typeface="Arial" panose="020B0604020202020204" pitchFamily="34" charset="0"/>
              </a:rPr>
              <a:t> takiego wniosku </a:t>
            </a:r>
            <a:r>
              <a:rPr lang="pl-PL" dirty="0">
                <a:solidFill>
                  <a:srgbClr val="FF0000"/>
                </a:solidFill>
                <a:latin typeface="Arial" panose="020B0604020202020204" pitchFamily="34" charset="0"/>
                <a:cs typeface="Arial" panose="020B0604020202020204" pitchFamily="34" charset="0"/>
              </a:rPr>
              <a:t>nie przesyła </a:t>
            </a:r>
            <a:r>
              <a:rPr lang="pl-PL" dirty="0">
                <a:solidFill>
                  <a:srgbClr val="002060"/>
                </a:solidFill>
                <a:latin typeface="Arial" panose="020B0604020202020204" pitchFamily="34" charset="0"/>
                <a:cs typeface="Arial" panose="020B0604020202020204" pitchFamily="34" charset="0"/>
              </a:rPr>
              <a:t>się wojewodzie,</a:t>
            </a:r>
          </a:p>
          <a:p>
            <a:pPr algn="just">
              <a:defRPr/>
            </a:pPr>
            <a:endParaRPr lang="pl-PL" dirty="0">
              <a:solidFill>
                <a:srgbClr val="002060"/>
              </a:solidFill>
              <a:latin typeface="Arial" panose="020B0604020202020204" pitchFamily="34" charset="0"/>
              <a:cs typeface="Arial" panose="020B0604020202020204" pitchFamily="34" charset="0"/>
            </a:endParaRPr>
          </a:p>
          <a:p>
            <a:pPr algn="just">
              <a:defRPr/>
            </a:pPr>
            <a:r>
              <a:rPr lang="pl-PL" dirty="0">
                <a:solidFill>
                  <a:srgbClr val="002060"/>
                </a:solidFill>
                <a:latin typeface="Arial" panose="020B0604020202020204" pitchFamily="34" charset="0"/>
                <a:cs typeface="Arial" panose="020B0604020202020204" pitchFamily="34" charset="0"/>
              </a:rPr>
              <a:t>2.  przesłanie takiego wniosku wojewodzie będzie skutkowało ODESŁANIEM DO ORGANU WŁAŚCIWEGO, KTÓRYM NADAL JEST WŁAŚCIWY MIEJSCOWO WÓJT, BURMISTRZ, PREZYDENT MIASTA, </a:t>
            </a:r>
            <a:r>
              <a:rPr lang="pl-PL" dirty="0">
                <a:solidFill>
                  <a:srgbClr val="FF0000"/>
                </a:solidFill>
                <a:latin typeface="Arial" panose="020B0604020202020204" pitchFamily="34" charset="0"/>
                <a:cs typeface="Arial" panose="020B0604020202020204" pitchFamily="34" charset="0"/>
              </a:rPr>
              <a:t>który na podstawie prawa polskiego wzywa wnioskodawcę</a:t>
            </a:r>
            <a:r>
              <a:rPr lang="pl-PL" dirty="0">
                <a:solidFill>
                  <a:srgbClr val="002060"/>
                </a:solidFill>
                <a:latin typeface="Arial" panose="020B0604020202020204" pitchFamily="34" charset="0"/>
                <a:cs typeface="Arial" panose="020B0604020202020204" pitchFamily="34" charset="0"/>
              </a:rPr>
              <a:t> do poprawnego uzupełnienia wniosku lub dostarczenia dokumentów, złożenia informacji.</a:t>
            </a:r>
          </a:p>
          <a:p>
            <a:pPr algn="just">
              <a:defRPr/>
            </a:pPr>
            <a:endParaRPr lang="pl-PL" dirty="0">
              <a:solidFill>
                <a:srgbClr val="002060"/>
              </a:solidFill>
              <a:latin typeface="Arial" panose="020B0604020202020204" pitchFamily="34" charset="0"/>
              <a:cs typeface="Arial" panose="020B0604020202020204" pitchFamily="34" charset="0"/>
            </a:endParaRPr>
          </a:p>
          <a:p>
            <a:pPr algn="just">
              <a:defRPr/>
            </a:pPr>
            <a:r>
              <a:rPr lang="pl-PL" dirty="0">
                <a:solidFill>
                  <a:srgbClr val="002060"/>
                </a:solidFill>
                <a:latin typeface="Arial" panose="020B0604020202020204" pitchFamily="34" charset="0"/>
                <a:cs typeface="Arial" panose="020B0604020202020204" pitchFamily="34" charset="0"/>
              </a:rPr>
              <a:t>W obu przypadkach nieuzupełnienie wniosków / dokumentów </a:t>
            </a:r>
            <a:r>
              <a:rPr lang="pl-PL" dirty="0" smtClean="0">
                <a:solidFill>
                  <a:srgbClr val="002060"/>
                </a:solidFill>
                <a:latin typeface="Arial" panose="020B0604020202020204" pitchFamily="34" charset="0"/>
                <a:cs typeface="Arial" panose="020B0604020202020204" pitchFamily="34" charset="0"/>
              </a:rPr>
              <a:t>/ informacji </a:t>
            </a:r>
            <a:r>
              <a:rPr lang="pl-PL" dirty="0">
                <a:solidFill>
                  <a:srgbClr val="002060"/>
                </a:solidFill>
                <a:latin typeface="Arial" panose="020B0604020202020204" pitchFamily="34" charset="0"/>
                <a:cs typeface="Arial" panose="020B0604020202020204" pitchFamily="34" charset="0"/>
              </a:rPr>
              <a:t>skutkuje, zgodnie z prawem miejscowym, pozostawieniem wniosku bez rozpatrzenia przez organ właściwy !!!</a:t>
            </a:r>
          </a:p>
          <a:p>
            <a:pPr algn="just">
              <a:defRPr/>
            </a:pPr>
            <a:endParaRPr lang="pl-PL" sz="1600" dirty="0">
              <a:solidFill>
                <a:schemeClr val="tx1"/>
              </a:solidFill>
              <a:latin typeface="Arial" panose="020B0604020202020204" pitchFamily="34" charset="0"/>
              <a:cs typeface="Arial" panose="020B0604020202020204" pitchFamily="34" charset="0"/>
            </a:endParaRPr>
          </a:p>
          <a:p>
            <a:pPr algn="just">
              <a:defRPr/>
            </a:pPr>
            <a:endParaRPr lang="pl-PL" sz="1600" dirty="0">
              <a:solidFill>
                <a:schemeClr val="tx1"/>
              </a:solidFill>
              <a:latin typeface="Arial" panose="020B0604020202020204" pitchFamily="34" charset="0"/>
              <a:cs typeface="Arial" panose="020B0604020202020204" pitchFamily="34" charset="0"/>
            </a:endParaRPr>
          </a:p>
        </p:txBody>
      </p:sp>
      <p:pic>
        <p:nvPicPr>
          <p:cNvPr id="5123" name="Obraz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98" y="0"/>
            <a:ext cx="37338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66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2"/>
          <p:cNvSpPr>
            <a:spLocks noGrp="1" noChangeArrowheads="1"/>
          </p:cNvSpPr>
          <p:nvPr>
            <p:ph idx="1"/>
          </p:nvPr>
        </p:nvSpPr>
        <p:spPr>
          <a:xfrm>
            <a:off x="1981200" y="358775"/>
            <a:ext cx="8229600" cy="6248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buNone/>
            </a:pPr>
            <a:endParaRPr lang="pl-PL" altLang="pl-PL" b="1" smtClean="0">
              <a:solidFill>
                <a:srgbClr val="FF0000"/>
              </a:solidFill>
            </a:endParaRPr>
          </a:p>
          <a:p>
            <a:pPr marL="0" indent="0" algn="ctr">
              <a:buNone/>
            </a:pPr>
            <a:r>
              <a:rPr lang="pl-PL" altLang="pl-PL" b="1" smtClean="0">
                <a:solidFill>
                  <a:srgbClr val="FF0000"/>
                </a:solidFill>
              </a:rPr>
              <a:t>WAŻNE</a:t>
            </a:r>
          </a:p>
          <a:p>
            <a:pPr marL="0" indent="0" algn="just">
              <a:spcBef>
                <a:spcPts val="1200"/>
              </a:spcBef>
              <a:spcAft>
                <a:spcPts val="600"/>
              </a:spcAft>
              <a:buNone/>
            </a:pPr>
            <a:endParaRPr lang="pl-PL" altLang="pl-PL" sz="2200"/>
          </a:p>
          <a:p>
            <a:pPr marL="0" indent="0" algn="just">
              <a:spcBef>
                <a:spcPts val="1200"/>
              </a:spcBef>
              <a:spcAft>
                <a:spcPts val="600"/>
              </a:spcAft>
              <a:buNone/>
            </a:pPr>
            <a:endParaRPr lang="pl-PL" altLang="pl-PL" sz="2200"/>
          </a:p>
          <a:p>
            <a:pPr marL="0" indent="0" algn="just">
              <a:spcBef>
                <a:spcPts val="1200"/>
              </a:spcBef>
              <a:spcAft>
                <a:spcPts val="600"/>
              </a:spcAft>
              <a:buNone/>
            </a:pPr>
            <a:endParaRPr lang="pl-PL" altLang="pl-PL" sz="2200"/>
          </a:p>
          <a:p>
            <a:pPr marL="0" indent="0" algn="just">
              <a:spcBef>
                <a:spcPts val="1200"/>
              </a:spcBef>
              <a:spcAft>
                <a:spcPts val="600"/>
              </a:spcAft>
              <a:buNone/>
            </a:pPr>
            <a:endParaRPr lang="pl-PL" altLang="pl-PL" sz="2200"/>
          </a:p>
          <a:p>
            <a:pPr marL="0" indent="0">
              <a:buNone/>
            </a:pPr>
            <a:endParaRPr lang="pl-PL" altLang="pl-PL" smtClean="0"/>
          </a:p>
        </p:txBody>
      </p:sp>
      <p:sp>
        <p:nvSpPr>
          <p:cNvPr id="5" name="Prostokąt 4">
            <a:extLst>
              <a:ext uri="{FF2B5EF4-FFF2-40B4-BE49-F238E27FC236}">
                <a16:creationId xmlns:a16="http://schemas.microsoft.com/office/drawing/2014/main" id="{E72E5929-6A40-4795-A032-D38FD0D7A717}"/>
              </a:ext>
            </a:extLst>
          </p:cNvPr>
          <p:cNvSpPr/>
          <p:nvPr/>
        </p:nvSpPr>
        <p:spPr>
          <a:xfrm>
            <a:off x="814647" y="1432560"/>
            <a:ext cx="10208029" cy="10668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spcBef>
                <a:spcPts val="1200"/>
              </a:spcBef>
              <a:spcAft>
                <a:spcPts val="600"/>
              </a:spcAft>
              <a:defRPr/>
            </a:pPr>
            <a:r>
              <a:rPr lang="pl-PL" sz="2000" dirty="0">
                <a:solidFill>
                  <a:srgbClr val="002060"/>
                </a:solidFill>
                <a:latin typeface="Arial" panose="020B0604020202020204" pitchFamily="34" charset="0"/>
                <a:cs typeface="Arial" panose="020B0604020202020204" pitchFamily="34" charset="0"/>
              </a:rPr>
              <a:t>Wskazanie we wniosku danych członków rodziny </a:t>
            </a:r>
            <a:r>
              <a:rPr lang="pl-PL" sz="2000" b="1" u="sng" dirty="0">
                <a:solidFill>
                  <a:srgbClr val="002060"/>
                </a:solidFill>
                <a:latin typeface="Arial" panose="020B0604020202020204" pitchFamily="34" charset="0"/>
                <a:cs typeface="Arial" panose="020B0604020202020204" pitchFamily="34" charset="0"/>
              </a:rPr>
              <a:t>oraz innych osób </a:t>
            </a:r>
            <a:r>
              <a:rPr lang="pl-PL" sz="2000" dirty="0">
                <a:solidFill>
                  <a:srgbClr val="002060"/>
                </a:solidFill>
                <a:latin typeface="Arial" panose="020B0604020202020204" pitchFamily="34" charset="0"/>
                <a:cs typeface="Arial" panose="020B0604020202020204" pitchFamily="34" charset="0"/>
              </a:rPr>
              <a:t>przebywających poza granicami kraju w tym numeru PESEL, dokładnych okresów oraz charakteru przebywania jest obligatoryjne.</a:t>
            </a:r>
          </a:p>
        </p:txBody>
      </p:sp>
      <p:pic>
        <p:nvPicPr>
          <p:cNvPr id="7" name="Obraz 6"/>
          <p:cNvPicPr>
            <a:picLocks noChangeAspect="1" noChangeArrowheads="1"/>
          </p:cNvPicPr>
          <p:nvPr/>
        </p:nvPicPr>
        <p:blipFill>
          <a:blip r:embed="rId3">
            <a:extLst>
              <a:ext uri="{28A0092B-C50C-407E-A947-70E740481C1C}">
                <a14:useLocalDpi xmlns:a14="http://schemas.microsoft.com/office/drawing/2010/main" val="0"/>
              </a:ext>
            </a:extLst>
          </a:blip>
          <a:srcRect l="908" t="11417" r="17328" b="5428"/>
          <a:stretch>
            <a:fillRect/>
          </a:stretch>
        </p:blipFill>
        <p:spPr bwMode="auto">
          <a:xfrm>
            <a:off x="1971676" y="2499360"/>
            <a:ext cx="820102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Obraz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76" y="-3175"/>
            <a:ext cx="37338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6351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929D0C70-5FB6-4044-91D8-5489612CC72F}"/>
              </a:ext>
            </a:extLst>
          </p:cNvPr>
          <p:cNvSpPr/>
          <p:nvPr/>
        </p:nvSpPr>
        <p:spPr>
          <a:xfrm>
            <a:off x="523701" y="1147156"/>
            <a:ext cx="11122429" cy="53367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just">
              <a:spcBef>
                <a:spcPts val="600"/>
              </a:spcBef>
              <a:buFont typeface="Wingdings" panose="05000000000000000000" pitchFamily="2" charset="2"/>
              <a:buChar char="Ø"/>
              <a:defRPr/>
            </a:pPr>
            <a:r>
              <a:rPr lang="pl-PL" sz="1600" dirty="0">
                <a:solidFill>
                  <a:srgbClr val="002060"/>
                </a:solidFill>
                <a:latin typeface="Arial" panose="020B0604020202020204" pitchFamily="34" charset="0"/>
                <a:cs typeface="Arial" panose="020B0604020202020204" pitchFamily="34" charset="0"/>
              </a:rPr>
              <a:t>wnioski </a:t>
            </a:r>
            <a:r>
              <a:rPr lang="pl-PL" sz="1600" dirty="0" smtClean="0">
                <a:solidFill>
                  <a:srgbClr val="002060"/>
                </a:solidFill>
                <a:latin typeface="Arial" panose="020B0604020202020204" pitchFamily="34" charset="0"/>
                <a:cs typeface="Arial" panose="020B0604020202020204" pitchFamily="34" charset="0"/>
              </a:rPr>
              <a:t>powinny </a:t>
            </a:r>
            <a:r>
              <a:rPr lang="pl-PL" sz="1600" dirty="0">
                <a:solidFill>
                  <a:srgbClr val="002060"/>
                </a:solidFill>
                <a:latin typeface="Arial" panose="020B0604020202020204" pitchFamily="34" charset="0"/>
                <a:cs typeface="Arial" panose="020B0604020202020204" pitchFamily="34" charset="0"/>
              </a:rPr>
              <a:t>być poprawnie i kompletnie wypełnione (należy pamiętać o prawidłowym pouczeniu wnioskodawcy </a:t>
            </a:r>
            <a:r>
              <a:rPr lang="pl-PL" sz="1600" dirty="0" smtClean="0">
                <a:solidFill>
                  <a:srgbClr val="002060"/>
                </a:solidFill>
                <a:latin typeface="Arial" panose="020B0604020202020204" pitchFamily="34" charset="0"/>
                <a:cs typeface="Arial" panose="020B0604020202020204" pitchFamily="34" charset="0"/>
              </a:rPr>
              <a:t/>
            </a:r>
            <a:br>
              <a:rPr lang="pl-PL" sz="1600" dirty="0" smtClean="0">
                <a:solidFill>
                  <a:srgbClr val="002060"/>
                </a:solidFill>
                <a:latin typeface="Arial" panose="020B0604020202020204" pitchFamily="34" charset="0"/>
                <a:cs typeface="Arial" panose="020B0604020202020204" pitchFamily="34" charset="0"/>
              </a:rPr>
            </a:br>
            <a:r>
              <a:rPr lang="pl-PL" sz="1600" dirty="0" smtClean="0">
                <a:solidFill>
                  <a:srgbClr val="002060"/>
                </a:solidFill>
                <a:latin typeface="Arial" panose="020B0604020202020204" pitchFamily="34" charset="0"/>
                <a:cs typeface="Arial" panose="020B0604020202020204" pitchFamily="34" charset="0"/>
              </a:rPr>
              <a:t>w </a:t>
            </a:r>
            <a:r>
              <a:rPr lang="pl-PL" sz="1600" dirty="0">
                <a:solidFill>
                  <a:srgbClr val="002060"/>
                </a:solidFill>
                <a:latin typeface="Arial" panose="020B0604020202020204" pitchFamily="34" charset="0"/>
                <a:cs typeface="Arial" panose="020B0604020202020204" pitchFamily="34" charset="0"/>
              </a:rPr>
              <a:t>przypadku modyfikacji proponowanego wzoru wniosku)</a:t>
            </a:r>
          </a:p>
          <a:p>
            <a:pPr marL="285750" indent="-285750" algn="just">
              <a:spcBef>
                <a:spcPts val="600"/>
              </a:spcBef>
              <a:buFont typeface="Wingdings" panose="05000000000000000000" pitchFamily="2" charset="2"/>
              <a:buChar char="Ø"/>
              <a:defRPr/>
            </a:pPr>
            <a:r>
              <a:rPr lang="pl-PL" sz="1600" dirty="0">
                <a:solidFill>
                  <a:srgbClr val="002060"/>
                </a:solidFill>
                <a:latin typeface="Arial" panose="020B0604020202020204" pitchFamily="34" charset="0"/>
                <a:cs typeface="Arial" panose="020B0604020202020204" pitchFamily="34" charset="0"/>
              </a:rPr>
              <a:t>wraz z wnioskiem należy przesłać komplet dokumentów, nie tylko w ramach koordynacji, ale także będących </a:t>
            </a:r>
            <a:r>
              <a:rPr lang="pl-PL" sz="1600" dirty="0" smtClean="0">
                <a:solidFill>
                  <a:srgbClr val="002060"/>
                </a:solidFill>
                <a:latin typeface="Arial" panose="020B0604020202020204" pitchFamily="34" charset="0"/>
                <a:cs typeface="Arial" panose="020B0604020202020204" pitchFamily="34" charset="0"/>
              </a:rPr>
              <a:t/>
            </a:r>
            <a:br>
              <a:rPr lang="pl-PL" sz="1600" dirty="0" smtClean="0">
                <a:solidFill>
                  <a:srgbClr val="002060"/>
                </a:solidFill>
                <a:latin typeface="Arial" panose="020B0604020202020204" pitchFamily="34" charset="0"/>
                <a:cs typeface="Arial" panose="020B0604020202020204" pitchFamily="34" charset="0"/>
              </a:rPr>
            </a:br>
            <a:r>
              <a:rPr lang="pl-PL" sz="1600" dirty="0" smtClean="0">
                <a:solidFill>
                  <a:srgbClr val="002060"/>
                </a:solidFill>
                <a:latin typeface="Arial" panose="020B0604020202020204" pitchFamily="34" charset="0"/>
                <a:cs typeface="Arial" panose="020B0604020202020204" pitchFamily="34" charset="0"/>
              </a:rPr>
              <a:t>w </a:t>
            </a:r>
            <a:r>
              <a:rPr lang="pl-PL" sz="1600" dirty="0">
                <a:solidFill>
                  <a:srgbClr val="002060"/>
                </a:solidFill>
                <a:latin typeface="Arial" panose="020B0604020202020204" pitchFamily="34" charset="0"/>
                <a:cs typeface="Arial" panose="020B0604020202020204" pitchFamily="34" charset="0"/>
              </a:rPr>
              <a:t>posiadaniu organu właściwego pozostałych dokumentów niezbędnych do ustalenia uprawnień do wnioskowanych świadczeń</a:t>
            </a:r>
          </a:p>
          <a:p>
            <a:pPr algn="just">
              <a:spcBef>
                <a:spcPts val="600"/>
              </a:spcBef>
              <a:defRPr/>
            </a:pPr>
            <a:r>
              <a:rPr lang="pl-PL" sz="1600" b="1" dirty="0">
                <a:solidFill>
                  <a:srgbClr val="002060"/>
                </a:solidFill>
                <a:latin typeface="Arial" panose="020B0604020202020204" pitchFamily="34" charset="0"/>
                <a:cs typeface="Arial" panose="020B0604020202020204" pitchFamily="34" charset="0"/>
              </a:rPr>
              <a:t>m.in.: </a:t>
            </a:r>
            <a:r>
              <a:rPr lang="pl-PL" sz="1600" dirty="0">
                <a:solidFill>
                  <a:srgbClr val="002060"/>
                </a:solidFill>
                <a:latin typeface="Arial" panose="020B0604020202020204" pitchFamily="34" charset="0"/>
                <a:cs typeface="Arial" panose="020B0604020202020204" pitchFamily="34" charset="0"/>
              </a:rPr>
              <a:t>wyroki, tytuły wykonawcze, postanowienia, umowy, decyzje, oświadczenia, zaświadczenia, </a:t>
            </a:r>
            <a:r>
              <a:rPr lang="pl-PL" sz="1600" dirty="0" smtClean="0">
                <a:solidFill>
                  <a:srgbClr val="002060"/>
                </a:solidFill>
                <a:latin typeface="Arial" panose="020B0604020202020204" pitchFamily="34" charset="0"/>
                <a:cs typeface="Arial" panose="020B0604020202020204" pitchFamily="34" charset="0"/>
              </a:rPr>
              <a:t>w </a:t>
            </a:r>
            <a:r>
              <a:rPr lang="pl-PL" sz="1600" dirty="0">
                <a:solidFill>
                  <a:srgbClr val="002060"/>
                </a:solidFill>
                <a:latin typeface="Arial" panose="020B0604020202020204" pitchFamily="34" charset="0"/>
                <a:cs typeface="Arial" panose="020B0604020202020204" pitchFamily="34" charset="0"/>
              </a:rPr>
              <a:t>tym zaświadczenia organów egzekucyjnych, informacje o kwotach wypłaconych świadczeń </a:t>
            </a:r>
            <a:r>
              <a:rPr lang="pl-PL" sz="1600" dirty="0" smtClean="0">
                <a:solidFill>
                  <a:srgbClr val="002060"/>
                </a:solidFill>
                <a:latin typeface="Arial" panose="020B0604020202020204" pitchFamily="34" charset="0"/>
                <a:cs typeface="Arial" panose="020B0604020202020204" pitchFamily="34" charset="0"/>
              </a:rPr>
              <a:t>z </a:t>
            </a:r>
            <a:r>
              <a:rPr lang="pl-PL" sz="1600" dirty="0">
                <a:solidFill>
                  <a:srgbClr val="002060"/>
                </a:solidFill>
                <a:latin typeface="Arial" panose="020B0604020202020204" pitchFamily="34" charset="0"/>
                <a:cs typeface="Arial" panose="020B0604020202020204" pitchFamily="34" charset="0"/>
              </a:rPr>
              <a:t>funduszu alimentacyjnego i świadczenia rodzicielskiego, PIT-y cząstkowe za rok bazowy </a:t>
            </a:r>
            <a:r>
              <a:rPr lang="pl-PL" sz="1600" dirty="0" smtClean="0">
                <a:solidFill>
                  <a:srgbClr val="002060"/>
                </a:solidFill>
                <a:latin typeface="Arial" panose="020B0604020202020204" pitchFamily="34" charset="0"/>
                <a:cs typeface="Arial" panose="020B0604020202020204" pitchFamily="34" charset="0"/>
              </a:rPr>
              <a:t>i </a:t>
            </a:r>
            <a:r>
              <a:rPr lang="pl-PL" sz="1600" dirty="0">
                <a:solidFill>
                  <a:srgbClr val="002060"/>
                </a:solidFill>
                <a:latin typeface="Arial" panose="020B0604020202020204" pitchFamily="34" charset="0"/>
                <a:cs typeface="Arial" panose="020B0604020202020204" pitchFamily="34" charset="0"/>
              </a:rPr>
              <a:t>dokumenty, w tym oświadczenia, określające wysokość </a:t>
            </a:r>
            <a:r>
              <a:rPr lang="pl-PL" sz="1600" dirty="0" smtClean="0">
                <a:solidFill>
                  <a:srgbClr val="002060"/>
                </a:solidFill>
                <a:latin typeface="Arial" panose="020B0604020202020204" pitchFamily="34" charset="0"/>
                <a:cs typeface="Arial" panose="020B0604020202020204" pitchFamily="34" charset="0"/>
              </a:rPr>
              <a:t>i </a:t>
            </a:r>
            <a:r>
              <a:rPr lang="pl-PL" sz="1600" dirty="0">
                <a:solidFill>
                  <a:srgbClr val="002060"/>
                </a:solidFill>
                <a:latin typeface="Arial" panose="020B0604020202020204" pitchFamily="34" charset="0"/>
                <a:cs typeface="Arial" panose="020B0604020202020204" pitchFamily="34" charset="0"/>
              </a:rPr>
              <a:t>rodzaj dochodu uzyskanego/utraconego</a:t>
            </a:r>
          </a:p>
          <a:p>
            <a:pPr marL="285750" indent="-285750" algn="just">
              <a:spcBef>
                <a:spcPts val="600"/>
              </a:spcBef>
              <a:buFont typeface="Wingdings" panose="05000000000000000000" pitchFamily="2" charset="2"/>
              <a:buChar char="Ø"/>
              <a:defRPr/>
            </a:pPr>
            <a:r>
              <a:rPr lang="pl-PL" sz="1600" dirty="0" smtClean="0">
                <a:solidFill>
                  <a:srgbClr val="002060"/>
                </a:solidFill>
                <a:latin typeface="Arial" panose="020B0604020202020204" pitchFamily="34" charset="0"/>
                <a:cs typeface="Arial" panose="020B0604020202020204" pitchFamily="34" charset="0"/>
              </a:rPr>
              <a:t>wszelkie </a:t>
            </a:r>
            <a:r>
              <a:rPr lang="pl-PL" sz="1600" dirty="0">
                <a:solidFill>
                  <a:srgbClr val="002060"/>
                </a:solidFill>
                <a:latin typeface="Arial" panose="020B0604020202020204" pitchFamily="34" charset="0"/>
                <a:cs typeface="Arial" panose="020B0604020202020204" pitchFamily="34" charset="0"/>
              </a:rPr>
              <a:t>zmiany, nowe, dodatkowe informacje wnioskodawca/świadczeniobiorca zgłasza organowi właściwemu, </a:t>
            </a:r>
            <a:r>
              <a:rPr lang="pl-PL" sz="1600" u="sng" dirty="0">
                <a:solidFill>
                  <a:srgbClr val="002060"/>
                </a:solidFill>
                <a:latin typeface="Arial" panose="020B0604020202020204" pitchFamily="34" charset="0"/>
                <a:cs typeface="Arial" panose="020B0604020202020204" pitchFamily="34" charset="0"/>
              </a:rPr>
              <a:t>który </a:t>
            </a:r>
            <a:r>
              <a:rPr lang="pl-PL" sz="1600" u="sng" dirty="0">
                <a:solidFill>
                  <a:srgbClr val="FF0000"/>
                </a:solidFill>
                <a:latin typeface="Arial" panose="020B0604020202020204" pitchFamily="34" charset="0"/>
                <a:cs typeface="Arial" panose="020B0604020202020204" pitchFamily="34" charset="0"/>
              </a:rPr>
              <a:t>niezwłocznie przesyła je wojewodzie zarówno na etapie prowadzonych postępowań jak i po wydaniu rozstrzygnięcia </a:t>
            </a:r>
            <a:r>
              <a:rPr lang="pl-PL" sz="1600" u="sng" dirty="0" smtClean="0">
                <a:solidFill>
                  <a:srgbClr val="FF0000"/>
                </a:solidFill>
                <a:latin typeface="Arial" panose="020B0604020202020204" pitchFamily="34" charset="0"/>
                <a:cs typeface="Arial" panose="020B0604020202020204" pitchFamily="34" charset="0"/>
              </a:rPr>
              <a:t/>
            </a:r>
            <a:br>
              <a:rPr lang="pl-PL" sz="1600" u="sng" dirty="0" smtClean="0">
                <a:solidFill>
                  <a:srgbClr val="FF0000"/>
                </a:solidFill>
                <a:latin typeface="Arial" panose="020B0604020202020204" pitchFamily="34" charset="0"/>
                <a:cs typeface="Arial" panose="020B0604020202020204" pitchFamily="34" charset="0"/>
              </a:rPr>
            </a:br>
            <a:r>
              <a:rPr lang="pl-PL" sz="1600" u="sng" dirty="0" smtClean="0">
                <a:solidFill>
                  <a:srgbClr val="FF0000"/>
                </a:solidFill>
                <a:latin typeface="Arial" panose="020B0604020202020204" pitchFamily="34" charset="0"/>
                <a:cs typeface="Arial" panose="020B0604020202020204" pitchFamily="34" charset="0"/>
              </a:rPr>
              <a:t>w </a:t>
            </a:r>
            <a:r>
              <a:rPr lang="pl-PL" sz="1600" u="sng" dirty="0">
                <a:solidFill>
                  <a:srgbClr val="FF0000"/>
                </a:solidFill>
                <a:latin typeface="Arial" panose="020B0604020202020204" pitchFamily="34" charset="0"/>
                <a:cs typeface="Arial" panose="020B0604020202020204" pitchFamily="34" charset="0"/>
              </a:rPr>
              <a:t>sprawie wniosku,</a:t>
            </a:r>
          </a:p>
          <a:p>
            <a:pPr marL="285750" indent="-285750" algn="just">
              <a:spcBef>
                <a:spcPts val="600"/>
              </a:spcBef>
              <a:buFont typeface="Wingdings" panose="05000000000000000000" pitchFamily="2" charset="2"/>
              <a:buChar char="Ø"/>
              <a:defRPr/>
            </a:pPr>
            <a:r>
              <a:rPr lang="pl-PL" sz="1600" dirty="0" smtClean="0">
                <a:solidFill>
                  <a:srgbClr val="002060"/>
                </a:solidFill>
                <a:latin typeface="Arial" panose="020B0604020202020204" pitchFamily="34" charset="0"/>
                <a:cs typeface="Arial" panose="020B0604020202020204" pitchFamily="34" charset="0"/>
              </a:rPr>
              <a:t>po </a:t>
            </a:r>
            <a:r>
              <a:rPr lang="pl-PL" sz="1600" dirty="0">
                <a:solidFill>
                  <a:srgbClr val="002060"/>
                </a:solidFill>
                <a:latin typeface="Arial" panose="020B0604020202020204" pitchFamily="34" charset="0"/>
                <a:cs typeface="Arial" panose="020B0604020202020204" pitchFamily="34" charset="0"/>
              </a:rPr>
              <a:t>przesłaniu wniosku wojewodzie, do czasu ustalenia okresów koordynacji w stosunku do złożonego wniosku, </a:t>
            </a:r>
            <a:r>
              <a:rPr lang="pl-PL" sz="1600" u="sng" dirty="0">
                <a:solidFill>
                  <a:srgbClr val="002060"/>
                </a:solidFill>
                <a:latin typeface="Arial" panose="020B0604020202020204" pitchFamily="34" charset="0"/>
                <a:cs typeface="Arial" panose="020B0604020202020204" pitchFamily="34" charset="0"/>
              </a:rPr>
              <a:t>nie wolno wydać rozstrzygnięcia na poziomie właściwego miejscowo wójta, burmistrza, prezydenta miasta !!!</a:t>
            </a:r>
          </a:p>
          <a:p>
            <a:pPr marL="285750" indent="-285750" algn="just">
              <a:spcBef>
                <a:spcPts val="600"/>
              </a:spcBef>
              <a:buFont typeface="Wingdings" panose="05000000000000000000" pitchFamily="2" charset="2"/>
              <a:buChar char="Ø"/>
              <a:defRPr/>
            </a:pPr>
            <a:r>
              <a:rPr lang="pl-PL" sz="1600" dirty="0" smtClean="0">
                <a:solidFill>
                  <a:srgbClr val="002060"/>
                </a:solidFill>
                <a:latin typeface="Arial" panose="020B0604020202020204" pitchFamily="34" charset="0"/>
                <a:cs typeface="Arial" panose="020B0604020202020204" pitchFamily="34" charset="0"/>
              </a:rPr>
              <a:t>przesyłając </a:t>
            </a:r>
            <a:r>
              <a:rPr lang="pl-PL" sz="1600" dirty="0">
                <a:solidFill>
                  <a:srgbClr val="002060"/>
                </a:solidFill>
                <a:latin typeface="Arial" panose="020B0604020202020204" pitchFamily="34" charset="0"/>
                <a:cs typeface="Arial" panose="020B0604020202020204" pitchFamily="34" charset="0"/>
              </a:rPr>
              <a:t>wniosek wojewodzie należy wskazać jakie świadczenia są/były przyznane </a:t>
            </a:r>
            <a:r>
              <a:rPr lang="pl-PL" sz="1600" dirty="0" smtClean="0">
                <a:solidFill>
                  <a:srgbClr val="002060"/>
                </a:solidFill>
                <a:latin typeface="Arial" panose="020B0604020202020204" pitchFamily="34" charset="0"/>
                <a:cs typeface="Arial" panose="020B0604020202020204" pitchFamily="34" charset="0"/>
              </a:rPr>
              <a:t>w </a:t>
            </a:r>
            <a:r>
              <a:rPr lang="pl-PL" sz="1600" dirty="0">
                <a:solidFill>
                  <a:srgbClr val="002060"/>
                </a:solidFill>
                <a:latin typeface="Arial" panose="020B0604020202020204" pitchFamily="34" charset="0"/>
                <a:cs typeface="Arial" panose="020B0604020202020204" pitchFamily="34" charset="0"/>
              </a:rPr>
              <a:t>okresie, w którym może zachodzić koordynacja systemów zabezpieczenia społecznego </a:t>
            </a:r>
          </a:p>
          <a:p>
            <a:pPr algn="just">
              <a:spcBef>
                <a:spcPts val="600"/>
              </a:spcBef>
              <a:defRPr/>
            </a:pPr>
            <a:endParaRPr lang="pl-PL" sz="1600" dirty="0">
              <a:solidFill>
                <a:srgbClr val="002060"/>
              </a:solidFill>
              <a:latin typeface="Arial" panose="020B0604020202020204" pitchFamily="34" charset="0"/>
              <a:cs typeface="Arial" panose="020B0604020202020204" pitchFamily="34" charset="0"/>
            </a:endParaRPr>
          </a:p>
        </p:txBody>
      </p:sp>
      <p:pic>
        <p:nvPicPr>
          <p:cNvPr id="5123" name="Obraz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98" y="0"/>
            <a:ext cx="37338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181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929D0C70-5FB6-4044-91D8-5489612CC72F}"/>
              </a:ext>
            </a:extLst>
          </p:cNvPr>
          <p:cNvSpPr/>
          <p:nvPr/>
        </p:nvSpPr>
        <p:spPr>
          <a:xfrm>
            <a:off x="523701" y="1147156"/>
            <a:ext cx="11122429" cy="54198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00050" indent="-400050" algn="ctr">
              <a:buFontTx/>
              <a:buAutoNum type="romanUcPeriod" startAt="2"/>
              <a:defRPr/>
            </a:pPr>
            <a:r>
              <a:rPr lang="pl-PL" sz="2400" b="1" dirty="0">
                <a:solidFill>
                  <a:srgbClr val="FF0000"/>
                </a:solidFill>
                <a:latin typeface="Arial" panose="020B0604020202020204" pitchFamily="34" charset="0"/>
                <a:cs typeface="Arial" panose="020B0604020202020204" pitchFamily="34" charset="0"/>
              </a:rPr>
              <a:t>Po ustaleniu prawa do świadczenia:</a:t>
            </a:r>
          </a:p>
          <a:p>
            <a:pPr algn="just">
              <a:defRPr/>
            </a:pPr>
            <a:endParaRPr lang="pl-PL" sz="1000" b="1" dirty="0">
              <a:solidFill>
                <a:srgbClr val="FF0000"/>
              </a:solidFill>
              <a:latin typeface="Arial" panose="020B0604020202020204" pitchFamily="34" charset="0"/>
              <a:cs typeface="Arial" panose="020B0604020202020204" pitchFamily="34" charset="0"/>
            </a:endParaRPr>
          </a:p>
          <a:p>
            <a:pPr algn="just">
              <a:defRPr/>
            </a:pPr>
            <a:r>
              <a:rPr lang="pl-PL" sz="1600" dirty="0">
                <a:solidFill>
                  <a:srgbClr val="002060"/>
                </a:solidFill>
                <a:latin typeface="Arial" panose="020B0604020202020204" pitchFamily="34" charset="0"/>
                <a:cs typeface="Arial" panose="020B0604020202020204" pitchFamily="34" charset="0"/>
              </a:rPr>
              <a:t>W przypadku gdy osoba </a:t>
            </a:r>
            <a:r>
              <a:rPr lang="pl-PL" sz="1600" u="sng" dirty="0">
                <a:solidFill>
                  <a:srgbClr val="002060"/>
                </a:solidFill>
                <a:latin typeface="Arial" panose="020B0604020202020204" pitchFamily="34" charset="0"/>
                <a:cs typeface="Arial" panose="020B0604020202020204" pitchFamily="34" charset="0"/>
              </a:rPr>
              <a:t>w dniu ustalenia prawa do świadczenia lub po dniu ustalenia prawa </a:t>
            </a:r>
            <a:r>
              <a:rPr lang="pl-PL" sz="1600" dirty="0">
                <a:solidFill>
                  <a:srgbClr val="002060"/>
                </a:solidFill>
                <a:latin typeface="Arial" panose="020B0604020202020204" pitchFamily="34" charset="0"/>
                <a:cs typeface="Arial" panose="020B0604020202020204" pitchFamily="34" charset="0"/>
              </a:rPr>
              <a:t>przebywa poza granicami Rzeczypospolitej Polskiej, w państwie, w którym mają zastosowanie przepisy o koordynacji systemów zabezpieczenia społecznego, organ właściwy występuje do wojewody o ustalenie, czy w sprawie mają zastosowanie przepisy </a:t>
            </a:r>
            <a:r>
              <a:rPr lang="pl-PL" sz="1600" dirty="0" smtClean="0">
                <a:solidFill>
                  <a:srgbClr val="002060"/>
                </a:solidFill>
                <a:latin typeface="Arial" panose="020B0604020202020204" pitchFamily="34" charset="0"/>
                <a:cs typeface="Arial" panose="020B0604020202020204" pitchFamily="34" charset="0"/>
              </a:rPr>
              <a:t/>
            </a:r>
            <a:br>
              <a:rPr lang="pl-PL" sz="1600" dirty="0" smtClean="0">
                <a:solidFill>
                  <a:srgbClr val="002060"/>
                </a:solidFill>
                <a:latin typeface="Arial" panose="020B0604020202020204" pitchFamily="34" charset="0"/>
                <a:cs typeface="Arial" panose="020B0604020202020204" pitchFamily="34" charset="0"/>
              </a:rPr>
            </a:br>
            <a:r>
              <a:rPr lang="pl-PL" sz="1600" dirty="0" smtClean="0">
                <a:solidFill>
                  <a:srgbClr val="002060"/>
                </a:solidFill>
                <a:latin typeface="Arial" panose="020B0604020202020204" pitchFamily="34" charset="0"/>
                <a:cs typeface="Arial" panose="020B0604020202020204" pitchFamily="34" charset="0"/>
              </a:rPr>
              <a:t>o </a:t>
            </a:r>
            <a:r>
              <a:rPr lang="pl-PL" sz="1600" dirty="0">
                <a:solidFill>
                  <a:srgbClr val="002060"/>
                </a:solidFill>
                <a:latin typeface="Arial" panose="020B0604020202020204" pitchFamily="34" charset="0"/>
                <a:cs typeface="Arial" panose="020B0604020202020204" pitchFamily="34" charset="0"/>
              </a:rPr>
              <a:t>koordynacji systemów zabezpieczenia społecznego.</a:t>
            </a:r>
          </a:p>
          <a:p>
            <a:pPr algn="just">
              <a:defRPr/>
            </a:pPr>
            <a:endParaRPr lang="pl-PL" sz="1600" dirty="0">
              <a:solidFill>
                <a:schemeClr val="tx1"/>
              </a:solidFill>
              <a:latin typeface="Arial" panose="020B0604020202020204" pitchFamily="34" charset="0"/>
              <a:cs typeface="Arial" panose="020B0604020202020204" pitchFamily="34" charset="0"/>
            </a:endParaRPr>
          </a:p>
          <a:p>
            <a:pPr algn="just">
              <a:defRPr/>
            </a:pPr>
            <a:r>
              <a:rPr lang="pl-PL" sz="1600" dirty="0">
                <a:solidFill>
                  <a:srgbClr val="FF0000"/>
                </a:solidFill>
                <a:latin typeface="Arial" panose="020B0604020202020204" pitchFamily="34" charset="0"/>
                <a:cs typeface="Arial" panose="020B0604020202020204" pitchFamily="34" charset="0"/>
              </a:rPr>
              <a:t>Zapytanie powinno zawierać dane umożliwiające ustalenie czy zachodzi koordynacja tak samo jak na etapie złożonego wniosku czyli: osobę,</a:t>
            </a:r>
            <a:r>
              <a:rPr lang="pl-PL" sz="1600" b="1" dirty="0">
                <a:solidFill>
                  <a:schemeClr val="tx1"/>
                </a:solidFill>
                <a:latin typeface="Arial" panose="020B0604020202020204" pitchFamily="34" charset="0"/>
                <a:cs typeface="Arial" panose="020B0604020202020204" pitchFamily="34" charset="0"/>
              </a:rPr>
              <a:t> </a:t>
            </a:r>
            <a:r>
              <a:rPr lang="pl-PL" sz="1600" dirty="0">
                <a:solidFill>
                  <a:srgbClr val="002060"/>
                </a:solidFill>
                <a:latin typeface="Arial" panose="020B0604020202020204" pitchFamily="34" charset="0"/>
                <a:cs typeface="Arial" panose="020B0604020202020204" pitchFamily="34" charset="0"/>
              </a:rPr>
              <a:t>kraj </a:t>
            </a:r>
            <a:r>
              <a:rPr lang="pl-PL" sz="1600" u="sng" dirty="0">
                <a:solidFill>
                  <a:srgbClr val="002060"/>
                </a:solidFill>
                <a:latin typeface="Arial" panose="020B0604020202020204" pitchFamily="34" charset="0"/>
                <a:cs typeface="Arial" panose="020B0604020202020204" pitchFamily="34" charset="0"/>
              </a:rPr>
              <a:t>(koordynacji podlega określona grupa państw!)</a:t>
            </a:r>
            <a:r>
              <a:rPr lang="pl-PL" sz="1600" dirty="0">
                <a:solidFill>
                  <a:srgbClr val="002060"/>
                </a:solidFill>
                <a:latin typeface="Arial" panose="020B0604020202020204" pitchFamily="34" charset="0"/>
                <a:cs typeface="Arial" panose="020B0604020202020204" pitchFamily="34" charset="0"/>
              </a:rPr>
              <a:t>, dokładne </a:t>
            </a:r>
            <a:r>
              <a:rPr lang="pl-PL" sz="1600" dirty="0" smtClean="0">
                <a:solidFill>
                  <a:srgbClr val="002060"/>
                </a:solidFill>
                <a:latin typeface="Arial" panose="020B0604020202020204" pitchFamily="34" charset="0"/>
                <a:cs typeface="Arial" panose="020B0604020202020204" pitchFamily="34" charset="0"/>
              </a:rPr>
              <a:t>okresy (daty dzienne) </a:t>
            </a:r>
            <a:r>
              <a:rPr lang="pl-PL" sz="1600" dirty="0">
                <a:solidFill>
                  <a:srgbClr val="002060"/>
                </a:solidFill>
                <a:latin typeface="Arial" panose="020B0604020202020204" pitchFamily="34" charset="0"/>
                <a:cs typeface="Arial" panose="020B0604020202020204" pitchFamily="34" charset="0"/>
              </a:rPr>
              <a:t>i charakter pobytu osoby za granicą.</a:t>
            </a:r>
          </a:p>
          <a:p>
            <a:pPr algn="just">
              <a:defRPr/>
            </a:pPr>
            <a:endParaRPr lang="pl-PL" sz="1600" dirty="0">
              <a:solidFill>
                <a:schemeClr val="tx1"/>
              </a:solidFill>
              <a:latin typeface="Arial" panose="020B0604020202020204" pitchFamily="34" charset="0"/>
              <a:cs typeface="Arial" panose="020B0604020202020204" pitchFamily="34" charset="0"/>
            </a:endParaRPr>
          </a:p>
          <a:p>
            <a:pPr algn="just">
              <a:defRPr/>
            </a:pPr>
            <a:r>
              <a:rPr lang="pl-PL" sz="1600" dirty="0">
                <a:solidFill>
                  <a:srgbClr val="002060"/>
                </a:solidFill>
                <a:latin typeface="Arial" panose="020B0604020202020204" pitchFamily="34" charset="0"/>
                <a:cs typeface="Arial" panose="020B0604020202020204" pitchFamily="34" charset="0"/>
              </a:rPr>
              <a:t>Na tym etapie to organ właściwy ma narzędzie  prawne do wezwania świadczeniobiorcy do wskazania wszystkich informacji / dostarczenia dokumentów, mogących mieć wpływ na przyznane prawo do świadczenia – pod rygorem wstrzymania wypłaty świadczenia.</a:t>
            </a:r>
          </a:p>
          <a:p>
            <a:pPr algn="just">
              <a:defRPr/>
            </a:pPr>
            <a:endParaRPr lang="pl-PL" sz="1600" dirty="0">
              <a:solidFill>
                <a:schemeClr val="tx1"/>
              </a:solidFill>
              <a:latin typeface="Arial" panose="020B0604020202020204" pitchFamily="34" charset="0"/>
              <a:cs typeface="Arial" panose="020B0604020202020204" pitchFamily="34" charset="0"/>
            </a:endParaRPr>
          </a:p>
          <a:p>
            <a:pPr algn="ctr">
              <a:defRPr/>
            </a:pPr>
            <a:r>
              <a:rPr lang="pl-PL" sz="1600" u="sng" dirty="0">
                <a:solidFill>
                  <a:srgbClr val="FF0000"/>
                </a:solidFill>
                <a:latin typeface="Arial" panose="020B0604020202020204" pitchFamily="34" charset="0"/>
                <a:cs typeface="Arial" panose="020B0604020202020204" pitchFamily="34" charset="0"/>
              </a:rPr>
              <a:t>! Świadczeniobiorca ma prawo zwrócić się z prośbą o wstrzymanie wypłaty tego świadczenia – nie jest to jednoznaczne </a:t>
            </a:r>
            <a:r>
              <a:rPr lang="pl-PL" sz="1600" u="sng" dirty="0" smtClean="0">
                <a:solidFill>
                  <a:srgbClr val="FF0000"/>
                </a:solidFill>
                <a:latin typeface="Arial" panose="020B0604020202020204" pitchFamily="34" charset="0"/>
                <a:cs typeface="Arial" panose="020B0604020202020204" pitchFamily="34" charset="0"/>
              </a:rPr>
              <a:t/>
            </a:r>
            <a:br>
              <a:rPr lang="pl-PL" sz="1600" u="sng" dirty="0" smtClean="0">
                <a:solidFill>
                  <a:srgbClr val="FF0000"/>
                </a:solidFill>
                <a:latin typeface="Arial" panose="020B0604020202020204" pitchFamily="34" charset="0"/>
                <a:cs typeface="Arial" panose="020B0604020202020204" pitchFamily="34" charset="0"/>
              </a:rPr>
            </a:br>
            <a:r>
              <a:rPr lang="pl-PL" sz="1600" u="sng" dirty="0" smtClean="0">
                <a:solidFill>
                  <a:srgbClr val="FF0000"/>
                </a:solidFill>
                <a:latin typeface="Arial" panose="020B0604020202020204" pitchFamily="34" charset="0"/>
                <a:cs typeface="Arial" panose="020B0604020202020204" pitchFamily="34" charset="0"/>
              </a:rPr>
              <a:t>z </a:t>
            </a:r>
            <a:r>
              <a:rPr lang="pl-PL" sz="1600" u="sng" dirty="0">
                <a:solidFill>
                  <a:srgbClr val="FF0000"/>
                </a:solidFill>
                <a:latin typeface="Arial" panose="020B0604020202020204" pitchFamily="34" charset="0"/>
                <a:cs typeface="Arial" panose="020B0604020202020204" pitchFamily="34" charset="0"/>
              </a:rPr>
              <a:t>prośbą o uchylenie decyzji ! </a:t>
            </a:r>
          </a:p>
          <a:p>
            <a:pPr algn="just">
              <a:defRPr/>
            </a:pPr>
            <a:endParaRPr lang="pl-PL" sz="1600" dirty="0">
              <a:solidFill>
                <a:srgbClr val="FF0000"/>
              </a:solidFill>
              <a:latin typeface="Arial" panose="020B0604020202020204" pitchFamily="34" charset="0"/>
              <a:cs typeface="Arial" panose="020B0604020202020204" pitchFamily="34" charset="0"/>
            </a:endParaRPr>
          </a:p>
          <a:p>
            <a:pPr algn="just">
              <a:defRPr/>
            </a:pPr>
            <a:r>
              <a:rPr lang="pl-PL" sz="1600" dirty="0">
                <a:solidFill>
                  <a:srgbClr val="002060"/>
                </a:solidFill>
                <a:latin typeface="Arial" panose="020B0604020202020204" pitchFamily="34" charset="0"/>
                <a:cs typeface="Arial" panose="020B0604020202020204" pitchFamily="34" charset="0"/>
              </a:rPr>
              <a:t>Ustalenie w tym przypadku koordynacji skutkuje koniecznością </a:t>
            </a:r>
            <a:r>
              <a:rPr lang="pl-PL" sz="1600" b="1" u="sng" dirty="0">
                <a:solidFill>
                  <a:srgbClr val="FF0000"/>
                </a:solidFill>
                <a:latin typeface="Arial" panose="020B0604020202020204" pitchFamily="34" charset="0"/>
                <a:cs typeface="Arial" panose="020B0604020202020204" pitchFamily="34" charset="0"/>
              </a:rPr>
              <a:t>UCHYLENIA</a:t>
            </a:r>
            <a:r>
              <a:rPr lang="pl-PL" sz="1600" dirty="0">
                <a:solidFill>
                  <a:srgbClr val="002060"/>
                </a:solidFill>
                <a:latin typeface="Arial" panose="020B0604020202020204" pitchFamily="34" charset="0"/>
                <a:cs typeface="Arial" panose="020B0604020202020204" pitchFamily="34" charset="0"/>
              </a:rPr>
              <a:t> </a:t>
            </a:r>
            <a:r>
              <a:rPr lang="pl-PL" sz="1600" dirty="0" smtClean="0">
                <a:solidFill>
                  <a:srgbClr val="002060"/>
                </a:solidFill>
                <a:latin typeface="Arial" panose="020B0604020202020204" pitchFamily="34" charset="0"/>
                <a:cs typeface="Arial" panose="020B0604020202020204" pitchFamily="34" charset="0"/>
              </a:rPr>
              <a:t>decyzji przez </a:t>
            </a:r>
            <a:r>
              <a:rPr lang="pl-PL" sz="1600" dirty="0">
                <a:solidFill>
                  <a:srgbClr val="002060"/>
                </a:solidFill>
                <a:latin typeface="Arial" panose="020B0604020202020204" pitchFamily="34" charset="0"/>
                <a:cs typeface="Arial" panose="020B0604020202020204" pitchFamily="34" charset="0"/>
              </a:rPr>
              <a:t>organ właściwy (uchylenie jest jedynym możliwym mechanizmem wskazanym w ustawach) </a:t>
            </a:r>
            <a:r>
              <a:rPr lang="pl-PL" sz="1600" dirty="0" smtClean="0">
                <a:solidFill>
                  <a:srgbClr val="002060"/>
                </a:solidFill>
                <a:latin typeface="Arial" panose="020B0604020202020204" pitchFamily="34" charset="0"/>
                <a:cs typeface="Arial" panose="020B0604020202020204" pitchFamily="34" charset="0"/>
              </a:rPr>
              <a:t>dot. prawa </a:t>
            </a:r>
            <a:r>
              <a:rPr lang="pl-PL" sz="1600" dirty="0">
                <a:solidFill>
                  <a:srgbClr val="002060"/>
                </a:solidFill>
                <a:latin typeface="Arial" panose="020B0604020202020204" pitchFamily="34" charset="0"/>
                <a:cs typeface="Arial" panose="020B0604020202020204" pitchFamily="34" charset="0"/>
              </a:rPr>
              <a:t>do świadczenia </a:t>
            </a:r>
            <a:r>
              <a:rPr lang="pl-PL" sz="1600" b="1" u="sng" dirty="0">
                <a:solidFill>
                  <a:srgbClr val="FF0000"/>
                </a:solidFill>
                <a:latin typeface="Arial" panose="020B0604020202020204" pitchFamily="34" charset="0"/>
                <a:cs typeface="Arial" panose="020B0604020202020204" pitchFamily="34" charset="0"/>
              </a:rPr>
              <a:t>w okresie koordynacji</a:t>
            </a:r>
            <a:r>
              <a:rPr lang="pl-PL" sz="1600" b="1" dirty="0">
                <a:solidFill>
                  <a:srgbClr val="FF0000"/>
                </a:solidFill>
                <a:latin typeface="Arial" panose="020B0604020202020204" pitchFamily="34" charset="0"/>
                <a:cs typeface="Arial" panose="020B0604020202020204" pitchFamily="34" charset="0"/>
              </a:rPr>
              <a:t> </a:t>
            </a:r>
            <a:r>
              <a:rPr lang="pl-PL" sz="1600" b="1" dirty="0" smtClean="0">
                <a:solidFill>
                  <a:srgbClr val="FF0000"/>
                </a:solidFill>
                <a:latin typeface="Arial" panose="020B0604020202020204" pitchFamily="34" charset="0"/>
                <a:cs typeface="Arial" panose="020B0604020202020204" pitchFamily="34" charset="0"/>
              </a:rPr>
              <a:t/>
            </a:r>
            <a:br>
              <a:rPr lang="pl-PL" sz="1600" b="1" dirty="0" smtClean="0">
                <a:solidFill>
                  <a:srgbClr val="FF0000"/>
                </a:solidFill>
                <a:latin typeface="Arial" panose="020B0604020202020204" pitchFamily="34" charset="0"/>
                <a:cs typeface="Arial" panose="020B0604020202020204" pitchFamily="34" charset="0"/>
              </a:rPr>
            </a:br>
            <a:r>
              <a:rPr lang="pl-PL" sz="1600" dirty="0" smtClean="0">
                <a:solidFill>
                  <a:srgbClr val="002060"/>
                </a:solidFill>
                <a:latin typeface="Arial" panose="020B0604020202020204" pitchFamily="34" charset="0"/>
                <a:cs typeface="Arial" panose="020B0604020202020204" pitchFamily="34" charset="0"/>
              </a:rPr>
              <a:t>i </a:t>
            </a:r>
            <a:r>
              <a:rPr lang="pl-PL" sz="1600" dirty="0">
                <a:solidFill>
                  <a:srgbClr val="002060"/>
                </a:solidFill>
                <a:latin typeface="Arial" panose="020B0604020202020204" pitchFamily="34" charset="0"/>
                <a:cs typeface="Arial" panose="020B0604020202020204" pitchFamily="34" charset="0"/>
              </a:rPr>
              <a:t>poprowadzeniem dalszego postępowania przez wojewodę, kończącego się wydaniem rozstrzygnięcia uprawnień do świadczenia.</a:t>
            </a:r>
          </a:p>
        </p:txBody>
      </p:sp>
      <p:pic>
        <p:nvPicPr>
          <p:cNvPr id="5123" name="Obraz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98" y="0"/>
            <a:ext cx="37338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2408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1140</Words>
  <Application>Microsoft Office PowerPoint</Application>
  <PresentationFormat>Panoramiczny</PresentationFormat>
  <Paragraphs>168</Paragraphs>
  <Slides>17</Slides>
  <Notes>17</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17</vt:i4>
      </vt:variant>
    </vt:vector>
  </HeadingPairs>
  <TitlesOfParts>
    <vt:vector size="23" baseType="lpstr">
      <vt:lpstr>Arial</vt:lpstr>
      <vt:lpstr>Calibri</vt:lpstr>
      <vt:lpstr>Calibri Light</vt:lpstr>
      <vt:lpstr>Times New Roman</vt:lpstr>
      <vt:lpstr>Wingdings</vt:lpstr>
      <vt:lpstr>Motyw pakietu Office</vt:lpstr>
      <vt:lpstr>Prezentacja programu PowerPoint</vt:lpstr>
      <vt:lpstr>Decyzje w koordynacji</vt:lpstr>
      <vt:lpstr>Elementy, które wpływają na szybkość rozpatrywania wniosków: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Rodzaje świadczeń, a koordynacja</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Projekty przewidziane w ramach programu „Mazowieckie – historia Niepodległości</dc:title>
  <dc:creator>Igor Piwowarski</dc:creator>
  <cp:lastModifiedBy>Lidia Piotrowska</cp:lastModifiedBy>
  <cp:revision>38</cp:revision>
  <cp:lastPrinted>2019-06-24T08:33:49Z</cp:lastPrinted>
  <dcterms:created xsi:type="dcterms:W3CDTF">2018-04-20T14:47:56Z</dcterms:created>
  <dcterms:modified xsi:type="dcterms:W3CDTF">2019-06-28T10:25:11Z</dcterms:modified>
</cp:coreProperties>
</file>