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5FADF-56AD-45DC-B7FE-B25F6361FA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19386E5-3BE2-4288-B0FC-E2BA809132D8}">
      <dgm:prSet phldrT="[Tekst]"/>
      <dgm:spPr>
        <a:solidFill>
          <a:srgbClr val="FFFFFF"/>
        </a:solidFill>
        <a:ln>
          <a:solidFill>
            <a:schemeClr val="accent6"/>
          </a:solidFill>
        </a:ln>
      </dgm:spPr>
      <dgm:t>
        <a:bodyPr/>
        <a:lstStyle/>
        <a:p>
          <a:r>
            <a:rPr lang="pl-PL" dirty="0"/>
            <a:t>Piecza instytucjonalna </a:t>
          </a:r>
          <a:br>
            <a:rPr lang="pl-PL" dirty="0"/>
          </a:br>
          <a:r>
            <a:rPr lang="pl-PL" dirty="0"/>
            <a:t>w województwie mazowieckim </a:t>
          </a:r>
        </a:p>
        <a:p>
          <a:r>
            <a:rPr lang="pl-PL" dirty="0"/>
            <a:t>(stan na 30.04.2019 r.)</a:t>
          </a:r>
        </a:p>
      </dgm:t>
    </dgm:pt>
    <dgm:pt modelId="{9D1B4D40-8CD2-4D5B-A957-5833103283CC}" type="parTrans" cxnId="{188E2E32-5447-40D8-B20D-541521AB2AB2}">
      <dgm:prSet/>
      <dgm:spPr/>
      <dgm:t>
        <a:bodyPr/>
        <a:lstStyle/>
        <a:p>
          <a:endParaRPr lang="pl-PL"/>
        </a:p>
      </dgm:t>
    </dgm:pt>
    <dgm:pt modelId="{58162C2E-7FA3-4D85-BE98-0C88FCC0F3B3}" type="sibTrans" cxnId="{188E2E32-5447-40D8-B20D-541521AB2AB2}">
      <dgm:prSet/>
      <dgm:spPr/>
      <dgm:t>
        <a:bodyPr/>
        <a:lstStyle/>
        <a:p>
          <a:endParaRPr lang="pl-PL"/>
        </a:p>
      </dgm:t>
    </dgm:pt>
    <dgm:pt modelId="{F92CEEB9-F76C-40F0-B918-2F5EA3B1A815}">
      <dgm:prSet phldrT="[Teks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pl-PL" sz="1400" b="1" dirty="0" smtClean="0"/>
            <a:t>108</a:t>
          </a:r>
          <a:r>
            <a:rPr lang="pl-PL" sz="1200" dirty="0" smtClean="0"/>
            <a:t> </a:t>
          </a:r>
          <a:r>
            <a:rPr lang="pl-PL" sz="1300" dirty="0"/>
            <a:t>placówek opiekuńczo-wychowawczych </a:t>
          </a:r>
          <a:br>
            <a:rPr lang="pl-PL" sz="1300" dirty="0"/>
          </a:br>
          <a:r>
            <a:rPr lang="pl-PL" sz="1400" b="1" dirty="0"/>
            <a:t>(1947 miejsc)</a:t>
          </a:r>
        </a:p>
      </dgm:t>
    </dgm:pt>
    <dgm:pt modelId="{8D31E831-D0AA-464A-9B15-4E14AEE53088}" type="parTrans" cxnId="{1403185F-367E-4EB7-BC25-A380B9F0B61D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l-PL"/>
        </a:p>
      </dgm:t>
    </dgm:pt>
    <dgm:pt modelId="{B3437223-C23B-4929-9953-3202EB3F7F05}" type="sibTrans" cxnId="{1403185F-367E-4EB7-BC25-A380B9F0B61D}">
      <dgm:prSet/>
      <dgm:spPr/>
      <dgm:t>
        <a:bodyPr/>
        <a:lstStyle/>
        <a:p>
          <a:endParaRPr lang="pl-PL"/>
        </a:p>
      </dgm:t>
    </dgm:pt>
    <dgm:pt modelId="{885C1CD9-CDB1-462B-8947-4EBAAC75E120}">
      <dgm:prSet phldrT="[Tekst]"/>
      <dgm:spPr>
        <a:ln>
          <a:solidFill>
            <a:schemeClr val="accent6"/>
          </a:solidFill>
        </a:ln>
      </dgm:spPr>
      <dgm:t>
        <a:bodyPr/>
        <a:lstStyle/>
        <a:p>
          <a:r>
            <a:rPr lang="pl-PL" b="1" dirty="0"/>
            <a:t>51 </a:t>
          </a:r>
          <a:r>
            <a:rPr lang="pl-PL" dirty="0"/>
            <a:t>placówek socjalizacyjnych (1196 miejsc)</a:t>
          </a:r>
        </a:p>
      </dgm:t>
    </dgm:pt>
    <dgm:pt modelId="{955BF250-7E6E-4EA2-9853-E8E26C933105}" type="parTrans" cxnId="{3D69C8F8-843C-466E-A761-8C5DF8F44F1D}">
      <dgm:prSet/>
      <dgm:spPr>
        <a:ln>
          <a:solidFill>
            <a:srgbClr val="7030A0"/>
          </a:solidFill>
        </a:ln>
      </dgm:spPr>
      <dgm:t>
        <a:bodyPr/>
        <a:lstStyle/>
        <a:p>
          <a:endParaRPr lang="pl-PL"/>
        </a:p>
      </dgm:t>
    </dgm:pt>
    <dgm:pt modelId="{C36DFA03-DE9C-4E9D-994B-64F9F0378450}" type="sibTrans" cxnId="{3D69C8F8-843C-466E-A761-8C5DF8F44F1D}">
      <dgm:prSet/>
      <dgm:spPr/>
      <dgm:t>
        <a:bodyPr/>
        <a:lstStyle/>
        <a:p>
          <a:endParaRPr lang="pl-PL"/>
        </a:p>
      </dgm:t>
    </dgm:pt>
    <dgm:pt modelId="{636F5DF5-AF3B-43DA-9E0D-175A12F632F6}">
      <dgm:prSet phldrT="[Tekst]"/>
      <dgm:spPr>
        <a:ln>
          <a:solidFill>
            <a:schemeClr val="accent6"/>
          </a:solidFill>
        </a:ln>
      </dgm:spPr>
      <dgm:t>
        <a:bodyPr/>
        <a:lstStyle/>
        <a:p>
          <a:r>
            <a:rPr lang="pl-PL" dirty="0"/>
            <a:t> </a:t>
          </a:r>
          <a:r>
            <a:rPr lang="pl-PL" b="1" dirty="0"/>
            <a:t>5</a:t>
          </a:r>
          <a:r>
            <a:rPr lang="pl-PL" dirty="0"/>
            <a:t> placówek interwencyjnych (123 miejsca)</a:t>
          </a:r>
        </a:p>
      </dgm:t>
    </dgm:pt>
    <dgm:pt modelId="{B8111DD2-D9F7-4101-A26F-A5DC870EE1F5}" type="parTrans" cxnId="{3992B9CF-1899-4A19-AF35-4517E8A24050}">
      <dgm:prSet/>
      <dgm:spPr>
        <a:ln>
          <a:solidFill>
            <a:srgbClr val="7030A0"/>
          </a:solidFill>
        </a:ln>
      </dgm:spPr>
      <dgm:t>
        <a:bodyPr/>
        <a:lstStyle/>
        <a:p>
          <a:endParaRPr lang="pl-PL"/>
        </a:p>
      </dgm:t>
    </dgm:pt>
    <dgm:pt modelId="{2D509798-B463-43EC-BD4A-0F8EEE1715EC}" type="sibTrans" cxnId="{3992B9CF-1899-4A19-AF35-4517E8A24050}">
      <dgm:prSet/>
      <dgm:spPr/>
      <dgm:t>
        <a:bodyPr/>
        <a:lstStyle/>
        <a:p>
          <a:endParaRPr lang="pl-PL"/>
        </a:p>
      </dgm:t>
    </dgm:pt>
    <dgm:pt modelId="{1CA8376A-1656-44B3-8EB5-27893F67B93D}">
      <dgm:prSet phldrT="[Teks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pl-PL" sz="1400" b="1" dirty="0"/>
            <a:t>1</a:t>
          </a:r>
          <a:r>
            <a:rPr lang="pl-PL" sz="1300" dirty="0"/>
            <a:t> interwencyjny ośrodek </a:t>
          </a:r>
          <a:r>
            <a:rPr lang="pl-PL" sz="1300" dirty="0" err="1"/>
            <a:t>preadopcyjny</a:t>
          </a:r>
          <a:r>
            <a:rPr lang="pl-PL" sz="1300" dirty="0"/>
            <a:t> </a:t>
          </a:r>
          <a:br>
            <a:rPr lang="pl-PL" sz="1300" dirty="0"/>
          </a:br>
          <a:r>
            <a:rPr lang="pl-PL" sz="1400" b="1" dirty="0"/>
            <a:t>(20 miejsc)</a:t>
          </a:r>
        </a:p>
      </dgm:t>
    </dgm:pt>
    <dgm:pt modelId="{DD742426-7173-46A7-AC97-977B9664DC1D}" type="parTrans" cxnId="{71F62D0A-2649-4BC2-9695-7993240BF8E1}">
      <dgm:prSet/>
      <dgm:spPr>
        <a:ln>
          <a:solidFill>
            <a:srgbClr val="7030A0"/>
          </a:solidFill>
        </a:ln>
      </dgm:spPr>
      <dgm:t>
        <a:bodyPr/>
        <a:lstStyle/>
        <a:p>
          <a:endParaRPr lang="pl-PL"/>
        </a:p>
      </dgm:t>
    </dgm:pt>
    <dgm:pt modelId="{B424B9F8-D1F0-4657-88A4-9EF615BB11A6}" type="sibTrans" cxnId="{71F62D0A-2649-4BC2-9695-7993240BF8E1}">
      <dgm:prSet/>
      <dgm:spPr/>
      <dgm:t>
        <a:bodyPr/>
        <a:lstStyle/>
        <a:p>
          <a:endParaRPr lang="pl-PL"/>
        </a:p>
      </dgm:t>
    </dgm:pt>
    <dgm:pt modelId="{FBB5AFA1-558D-40C3-9B8C-997BEEA9C0A7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pl-PL" b="1" dirty="0"/>
            <a:t>1 </a:t>
          </a:r>
          <a:r>
            <a:rPr lang="pl-PL" dirty="0"/>
            <a:t>placówka specjalistyczno-terapeutyczna </a:t>
          </a:r>
          <a:r>
            <a:rPr lang="pl-PL" dirty="0" smtClean="0"/>
            <a:t>            (</a:t>
          </a:r>
          <a:r>
            <a:rPr lang="pl-PL" dirty="0"/>
            <a:t>34 miejsca)</a:t>
          </a:r>
        </a:p>
      </dgm:t>
    </dgm:pt>
    <dgm:pt modelId="{8DD4CAD1-673B-4776-94EF-D5534E93C6E3}" type="parTrans" cxnId="{75120DEF-27CD-47E8-AF68-81FB18158812}">
      <dgm:prSet/>
      <dgm:spPr>
        <a:ln>
          <a:solidFill>
            <a:srgbClr val="7030A0"/>
          </a:solidFill>
        </a:ln>
      </dgm:spPr>
      <dgm:t>
        <a:bodyPr/>
        <a:lstStyle/>
        <a:p>
          <a:endParaRPr lang="pl-PL"/>
        </a:p>
      </dgm:t>
    </dgm:pt>
    <dgm:pt modelId="{A7B146A4-D0FB-4A51-8FE9-6207A4FA3D9F}" type="sibTrans" cxnId="{75120DEF-27CD-47E8-AF68-81FB18158812}">
      <dgm:prSet/>
      <dgm:spPr/>
      <dgm:t>
        <a:bodyPr/>
        <a:lstStyle/>
        <a:p>
          <a:endParaRPr lang="pl-PL"/>
        </a:p>
      </dgm:t>
    </dgm:pt>
    <dgm:pt modelId="{8BFDC000-0197-4E1A-8946-9DD6E25D4EEC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pl-PL" b="1" dirty="0"/>
            <a:t>40 </a:t>
          </a:r>
          <a:r>
            <a:rPr lang="pl-PL" dirty="0"/>
            <a:t>placówek rodzinnych</a:t>
          </a:r>
        </a:p>
        <a:p>
          <a:r>
            <a:rPr lang="pl-PL" dirty="0"/>
            <a:t>(286 miejsc)</a:t>
          </a:r>
        </a:p>
      </dgm:t>
    </dgm:pt>
    <dgm:pt modelId="{DFE7463B-812C-48C5-BD52-79E73CB72504}" type="parTrans" cxnId="{D0BF8305-4136-47D8-BC10-21B2A58A5E3E}">
      <dgm:prSet/>
      <dgm:spPr>
        <a:ln>
          <a:solidFill>
            <a:srgbClr val="7030A0"/>
          </a:solidFill>
        </a:ln>
      </dgm:spPr>
      <dgm:t>
        <a:bodyPr/>
        <a:lstStyle/>
        <a:p>
          <a:endParaRPr lang="pl-PL"/>
        </a:p>
      </dgm:t>
    </dgm:pt>
    <dgm:pt modelId="{A32C4CFD-684F-409F-A74E-F0E2386F2235}" type="sibTrans" cxnId="{D0BF8305-4136-47D8-BC10-21B2A58A5E3E}">
      <dgm:prSet/>
      <dgm:spPr/>
      <dgm:t>
        <a:bodyPr/>
        <a:lstStyle/>
        <a:p>
          <a:endParaRPr lang="pl-PL"/>
        </a:p>
      </dgm:t>
    </dgm:pt>
    <dgm:pt modelId="{461AE2AC-2604-4223-9AF0-FD58889A4A15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pl-PL" b="1" dirty="0"/>
            <a:t>11</a:t>
          </a:r>
          <a:r>
            <a:rPr lang="pl-PL" dirty="0"/>
            <a:t> placówek łączących zadania </a:t>
          </a:r>
        </a:p>
        <a:p>
          <a:r>
            <a:rPr lang="pl-PL" dirty="0"/>
            <a:t>(308 miejsc)</a:t>
          </a:r>
        </a:p>
      </dgm:t>
    </dgm:pt>
    <dgm:pt modelId="{6840F6F0-B57D-4EF5-9491-F4860D47FA07}" type="parTrans" cxnId="{3E30AB76-6E3E-4378-98E5-E53FC9209889}">
      <dgm:prSet/>
      <dgm:spPr>
        <a:ln>
          <a:solidFill>
            <a:srgbClr val="7030A0"/>
          </a:solidFill>
        </a:ln>
      </dgm:spPr>
      <dgm:t>
        <a:bodyPr/>
        <a:lstStyle/>
        <a:p>
          <a:endParaRPr lang="pl-PL"/>
        </a:p>
      </dgm:t>
    </dgm:pt>
    <dgm:pt modelId="{959D3D6F-6B16-46FC-9641-E697D7D85351}" type="sibTrans" cxnId="{3E30AB76-6E3E-4378-98E5-E53FC9209889}">
      <dgm:prSet/>
      <dgm:spPr/>
      <dgm:t>
        <a:bodyPr/>
        <a:lstStyle/>
        <a:p>
          <a:endParaRPr lang="pl-PL"/>
        </a:p>
      </dgm:t>
    </dgm:pt>
    <dgm:pt modelId="{2F4026F8-7265-4B5B-AEA6-C1435E0D34F3}" type="pres">
      <dgm:prSet presAssocID="{0205FADF-56AD-45DC-B7FE-B25F6361FA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E1C1525-683C-4FCC-A8F5-6E1CB55437F3}" type="pres">
      <dgm:prSet presAssocID="{D19386E5-3BE2-4288-B0FC-E2BA809132D8}" presName="hierRoot1" presStyleCnt="0"/>
      <dgm:spPr/>
    </dgm:pt>
    <dgm:pt modelId="{22DD0674-7824-47DC-A30B-FDD74943F07D}" type="pres">
      <dgm:prSet presAssocID="{D19386E5-3BE2-4288-B0FC-E2BA809132D8}" presName="composite" presStyleCnt="0"/>
      <dgm:spPr/>
    </dgm:pt>
    <dgm:pt modelId="{392EB14B-EF55-44A6-91F9-6D704A0EE721}" type="pres">
      <dgm:prSet presAssocID="{D19386E5-3BE2-4288-B0FC-E2BA809132D8}" presName="background" presStyleLbl="node0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2AFA0E"/>
        </a:solidFill>
        <a:ln>
          <a:noFill/>
        </a:ln>
      </dgm:spPr>
    </dgm:pt>
    <dgm:pt modelId="{BEDA22F0-8E2F-4B74-9770-84AA86C43833}" type="pres">
      <dgm:prSet presAssocID="{D19386E5-3BE2-4288-B0FC-E2BA809132D8}" presName="text" presStyleLbl="fgAcc0" presStyleIdx="0" presStyleCnt="1" custScaleX="175680" custScaleY="132220" custLinFactNeighborX="-84188" custLinFactNeighborY="-8243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9D8586F-50FE-4724-A84A-126AF8F3F75B}" type="pres">
      <dgm:prSet presAssocID="{D19386E5-3BE2-4288-B0FC-E2BA809132D8}" presName="hierChild2" presStyleCnt="0"/>
      <dgm:spPr/>
    </dgm:pt>
    <dgm:pt modelId="{8689206D-7234-423A-82EB-80C73458EAFE}" type="pres">
      <dgm:prSet presAssocID="{8D31E831-D0AA-464A-9B15-4E14AEE53088}" presName="Name10" presStyleLbl="parChTrans1D2" presStyleIdx="0" presStyleCnt="2"/>
      <dgm:spPr/>
      <dgm:t>
        <a:bodyPr/>
        <a:lstStyle/>
        <a:p>
          <a:endParaRPr lang="pl-PL"/>
        </a:p>
      </dgm:t>
    </dgm:pt>
    <dgm:pt modelId="{C42D4D9E-B636-43F4-AFB4-76ECA3EB6779}" type="pres">
      <dgm:prSet presAssocID="{F92CEEB9-F76C-40F0-B918-2F5EA3B1A815}" presName="hierRoot2" presStyleCnt="0"/>
      <dgm:spPr/>
    </dgm:pt>
    <dgm:pt modelId="{1FB586B9-2421-4926-9E67-F59A9F9E2B3F}" type="pres">
      <dgm:prSet presAssocID="{F92CEEB9-F76C-40F0-B918-2F5EA3B1A815}" presName="composite2" presStyleCnt="0"/>
      <dgm:spPr/>
    </dgm:pt>
    <dgm:pt modelId="{45ACCA34-8F5A-469C-A549-34198AB707B7}" type="pres">
      <dgm:prSet presAssocID="{F92CEEB9-F76C-40F0-B918-2F5EA3B1A815}" presName="background2" presStyleLbl="node2" presStyleIdx="0" presStyleCnt="2"/>
      <dgm:spPr>
        <a:solidFill>
          <a:srgbClr val="2AFA0E"/>
        </a:solidFill>
      </dgm:spPr>
    </dgm:pt>
    <dgm:pt modelId="{15307C84-6AFF-498B-8B1C-AA11A2B44D60}" type="pres">
      <dgm:prSet presAssocID="{F92CEEB9-F76C-40F0-B918-2F5EA3B1A815}" presName="text2" presStyleLbl="fgAcc2" presStyleIdx="0" presStyleCnt="2" custScaleX="138544" custScaleY="112201" custLinFactX="-93828" custLinFactNeighborX="-100000" custLinFactNeighborY="-5831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6DD9A44-986F-466D-8D0D-73434EBB9B48}" type="pres">
      <dgm:prSet presAssocID="{F92CEEB9-F76C-40F0-B918-2F5EA3B1A815}" presName="hierChild3" presStyleCnt="0"/>
      <dgm:spPr/>
    </dgm:pt>
    <dgm:pt modelId="{9B066B65-7641-427D-B99E-EDFF4DED308F}" type="pres">
      <dgm:prSet presAssocID="{955BF250-7E6E-4EA2-9853-E8E26C933105}" presName="Name17" presStyleLbl="parChTrans1D3" presStyleIdx="0" presStyleCnt="5"/>
      <dgm:spPr/>
      <dgm:t>
        <a:bodyPr/>
        <a:lstStyle/>
        <a:p>
          <a:endParaRPr lang="pl-PL"/>
        </a:p>
      </dgm:t>
    </dgm:pt>
    <dgm:pt modelId="{D918BE4E-CCE2-4A92-A121-6FB49C116C45}" type="pres">
      <dgm:prSet presAssocID="{885C1CD9-CDB1-462B-8947-4EBAAC75E120}" presName="hierRoot3" presStyleCnt="0"/>
      <dgm:spPr/>
    </dgm:pt>
    <dgm:pt modelId="{EE0BA5A8-6EF2-428E-84B7-B2013534514C}" type="pres">
      <dgm:prSet presAssocID="{885C1CD9-CDB1-462B-8947-4EBAAC75E120}" presName="composite3" presStyleCnt="0"/>
      <dgm:spPr/>
    </dgm:pt>
    <dgm:pt modelId="{40424FC4-2EE7-4B0F-8BF7-A6B57F3FB6B5}" type="pres">
      <dgm:prSet presAssocID="{885C1CD9-CDB1-462B-8947-4EBAAC75E120}" presName="background3" presStyleLbl="node3" presStyleIdx="0" presStyleCnt="5"/>
      <dgm:spPr>
        <a:solidFill>
          <a:srgbClr val="2AFA0E"/>
        </a:solidFill>
      </dgm:spPr>
    </dgm:pt>
    <dgm:pt modelId="{8014F109-2169-4737-99A6-C81CC88062AD}" type="pres">
      <dgm:prSet presAssocID="{885C1CD9-CDB1-462B-8947-4EBAAC75E120}" presName="text3" presStyleLbl="fgAcc3" presStyleIdx="0" presStyleCnt="5" custLinFactNeighborX="-253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57758CC-3EE7-46A4-917B-B6BEB7780EFF}" type="pres">
      <dgm:prSet presAssocID="{885C1CD9-CDB1-462B-8947-4EBAAC75E120}" presName="hierChild4" presStyleCnt="0"/>
      <dgm:spPr/>
    </dgm:pt>
    <dgm:pt modelId="{FD6D5B98-1D4C-433C-AEDF-919C3D48CB18}" type="pres">
      <dgm:prSet presAssocID="{B8111DD2-D9F7-4101-A26F-A5DC870EE1F5}" presName="Name17" presStyleLbl="parChTrans1D3" presStyleIdx="1" presStyleCnt="5"/>
      <dgm:spPr/>
      <dgm:t>
        <a:bodyPr/>
        <a:lstStyle/>
        <a:p>
          <a:endParaRPr lang="pl-PL"/>
        </a:p>
      </dgm:t>
    </dgm:pt>
    <dgm:pt modelId="{B1259859-55A3-466A-AB76-DB42500B91BA}" type="pres">
      <dgm:prSet presAssocID="{636F5DF5-AF3B-43DA-9E0D-175A12F632F6}" presName="hierRoot3" presStyleCnt="0"/>
      <dgm:spPr/>
    </dgm:pt>
    <dgm:pt modelId="{E3AD2A26-6B21-4788-9E58-3A1E3BEE0227}" type="pres">
      <dgm:prSet presAssocID="{636F5DF5-AF3B-43DA-9E0D-175A12F632F6}" presName="composite3" presStyleCnt="0"/>
      <dgm:spPr/>
    </dgm:pt>
    <dgm:pt modelId="{1CD018D1-C45C-45E5-9444-1B60F7D467F8}" type="pres">
      <dgm:prSet presAssocID="{636F5DF5-AF3B-43DA-9E0D-175A12F632F6}" presName="background3" presStyleLbl="node3" presStyleIdx="1" presStyleCnt="5"/>
      <dgm:spPr>
        <a:solidFill>
          <a:srgbClr val="2AFA0E"/>
        </a:solidFill>
      </dgm:spPr>
    </dgm:pt>
    <dgm:pt modelId="{14466261-E3C8-46F8-A7A3-22B5E3FAE3D8}" type="pres">
      <dgm:prSet presAssocID="{636F5DF5-AF3B-43DA-9E0D-175A12F632F6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41BE39A-011A-4227-A8D0-B336CFC2281B}" type="pres">
      <dgm:prSet presAssocID="{636F5DF5-AF3B-43DA-9E0D-175A12F632F6}" presName="hierChild4" presStyleCnt="0"/>
      <dgm:spPr/>
    </dgm:pt>
    <dgm:pt modelId="{0CBA1311-B0E2-4488-863F-92DA1670EBC2}" type="pres">
      <dgm:prSet presAssocID="{8DD4CAD1-673B-4776-94EF-D5534E93C6E3}" presName="Name17" presStyleLbl="parChTrans1D3" presStyleIdx="2" presStyleCnt="5"/>
      <dgm:spPr/>
      <dgm:t>
        <a:bodyPr/>
        <a:lstStyle/>
        <a:p>
          <a:endParaRPr lang="pl-PL"/>
        </a:p>
      </dgm:t>
    </dgm:pt>
    <dgm:pt modelId="{D5952307-1EB8-4E68-8097-698D151787E6}" type="pres">
      <dgm:prSet presAssocID="{FBB5AFA1-558D-40C3-9B8C-997BEEA9C0A7}" presName="hierRoot3" presStyleCnt="0"/>
      <dgm:spPr/>
    </dgm:pt>
    <dgm:pt modelId="{400EB368-B161-498F-8546-4398EA48510A}" type="pres">
      <dgm:prSet presAssocID="{FBB5AFA1-558D-40C3-9B8C-997BEEA9C0A7}" presName="composite3" presStyleCnt="0"/>
      <dgm:spPr/>
    </dgm:pt>
    <dgm:pt modelId="{66FCD54A-5E50-40E1-B9F3-9CD8F50C6F8A}" type="pres">
      <dgm:prSet presAssocID="{FBB5AFA1-558D-40C3-9B8C-997BEEA9C0A7}" presName="background3" presStyleLbl="node3" presStyleIdx="2" presStyleCnt="5"/>
      <dgm:spPr>
        <a:solidFill>
          <a:srgbClr val="2AFA0E"/>
        </a:solidFill>
      </dgm:spPr>
    </dgm:pt>
    <dgm:pt modelId="{A6D2FA9F-1BBC-4A79-AEC3-1D1CCD4AFF05}" type="pres">
      <dgm:prSet presAssocID="{FBB5AFA1-558D-40C3-9B8C-997BEEA9C0A7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766C855-16FA-45A9-BA66-5F23E019A3F1}" type="pres">
      <dgm:prSet presAssocID="{FBB5AFA1-558D-40C3-9B8C-997BEEA9C0A7}" presName="hierChild4" presStyleCnt="0"/>
      <dgm:spPr/>
    </dgm:pt>
    <dgm:pt modelId="{13D700C5-7D95-4A52-963F-D6DEE3FCFC4C}" type="pres">
      <dgm:prSet presAssocID="{DFE7463B-812C-48C5-BD52-79E73CB72504}" presName="Name17" presStyleLbl="parChTrans1D3" presStyleIdx="3" presStyleCnt="5"/>
      <dgm:spPr/>
      <dgm:t>
        <a:bodyPr/>
        <a:lstStyle/>
        <a:p>
          <a:endParaRPr lang="pl-PL"/>
        </a:p>
      </dgm:t>
    </dgm:pt>
    <dgm:pt modelId="{35D13EEC-DE8E-4BD9-A225-585BC06A9051}" type="pres">
      <dgm:prSet presAssocID="{8BFDC000-0197-4E1A-8946-9DD6E25D4EEC}" presName="hierRoot3" presStyleCnt="0"/>
      <dgm:spPr/>
    </dgm:pt>
    <dgm:pt modelId="{7996FBF6-8F31-40E5-8ED2-90C3CCEC956C}" type="pres">
      <dgm:prSet presAssocID="{8BFDC000-0197-4E1A-8946-9DD6E25D4EEC}" presName="composite3" presStyleCnt="0"/>
      <dgm:spPr/>
    </dgm:pt>
    <dgm:pt modelId="{61B71F3A-9E37-40E8-A981-DF03E80DB3B2}" type="pres">
      <dgm:prSet presAssocID="{8BFDC000-0197-4E1A-8946-9DD6E25D4EEC}" presName="background3" presStyleLbl="node3" presStyleIdx="3" presStyleCnt="5"/>
      <dgm:spPr>
        <a:solidFill>
          <a:srgbClr val="2AFA0E"/>
        </a:solidFill>
      </dgm:spPr>
    </dgm:pt>
    <dgm:pt modelId="{59E2D733-18D4-4E20-AB68-02ABBBC4C3E8}" type="pres">
      <dgm:prSet presAssocID="{8BFDC000-0197-4E1A-8946-9DD6E25D4EEC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F2A176E-4843-4D3D-A20E-62846AE2A674}" type="pres">
      <dgm:prSet presAssocID="{8BFDC000-0197-4E1A-8946-9DD6E25D4EEC}" presName="hierChild4" presStyleCnt="0"/>
      <dgm:spPr/>
    </dgm:pt>
    <dgm:pt modelId="{FA07C58A-9A51-4DB2-8A47-54479C61362D}" type="pres">
      <dgm:prSet presAssocID="{6840F6F0-B57D-4EF5-9491-F4860D47FA07}" presName="Name17" presStyleLbl="parChTrans1D3" presStyleIdx="4" presStyleCnt="5"/>
      <dgm:spPr/>
      <dgm:t>
        <a:bodyPr/>
        <a:lstStyle/>
        <a:p>
          <a:endParaRPr lang="pl-PL"/>
        </a:p>
      </dgm:t>
    </dgm:pt>
    <dgm:pt modelId="{65BB6AF5-4609-4E61-9BF3-E07D00BCFD1C}" type="pres">
      <dgm:prSet presAssocID="{461AE2AC-2604-4223-9AF0-FD58889A4A15}" presName="hierRoot3" presStyleCnt="0"/>
      <dgm:spPr/>
    </dgm:pt>
    <dgm:pt modelId="{F9839D53-9300-4E74-8175-1559A3F4EDC1}" type="pres">
      <dgm:prSet presAssocID="{461AE2AC-2604-4223-9AF0-FD58889A4A15}" presName="composite3" presStyleCnt="0"/>
      <dgm:spPr/>
    </dgm:pt>
    <dgm:pt modelId="{5A34B26C-3FA2-44AC-8332-1AAED5B9935D}" type="pres">
      <dgm:prSet presAssocID="{461AE2AC-2604-4223-9AF0-FD58889A4A15}" presName="background3" presStyleLbl="node3" presStyleIdx="4" presStyleCnt="5"/>
      <dgm:spPr>
        <a:solidFill>
          <a:srgbClr val="2AFA0E"/>
        </a:solidFill>
      </dgm:spPr>
    </dgm:pt>
    <dgm:pt modelId="{2AEEECB6-CB7D-474B-A2F3-9AFF2A582C20}" type="pres">
      <dgm:prSet presAssocID="{461AE2AC-2604-4223-9AF0-FD58889A4A15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A0F4DCF-3C79-489C-AC1E-E95AE6675AFA}" type="pres">
      <dgm:prSet presAssocID="{461AE2AC-2604-4223-9AF0-FD58889A4A15}" presName="hierChild4" presStyleCnt="0"/>
      <dgm:spPr/>
    </dgm:pt>
    <dgm:pt modelId="{8F195B8A-4447-4496-86DC-1E00EE0753B3}" type="pres">
      <dgm:prSet presAssocID="{DD742426-7173-46A7-AC97-977B9664DC1D}" presName="Name10" presStyleLbl="parChTrans1D2" presStyleIdx="1" presStyleCnt="2"/>
      <dgm:spPr/>
      <dgm:t>
        <a:bodyPr/>
        <a:lstStyle/>
        <a:p>
          <a:endParaRPr lang="pl-PL"/>
        </a:p>
      </dgm:t>
    </dgm:pt>
    <dgm:pt modelId="{540A1A74-F106-4E19-9303-6309CC6900F2}" type="pres">
      <dgm:prSet presAssocID="{1CA8376A-1656-44B3-8EB5-27893F67B93D}" presName="hierRoot2" presStyleCnt="0"/>
      <dgm:spPr/>
    </dgm:pt>
    <dgm:pt modelId="{0A216BE2-F8DC-4615-AE66-C90999725346}" type="pres">
      <dgm:prSet presAssocID="{1CA8376A-1656-44B3-8EB5-27893F67B93D}" presName="composite2" presStyleCnt="0"/>
      <dgm:spPr/>
    </dgm:pt>
    <dgm:pt modelId="{0DD7C642-A6D3-440C-A708-9E462ABD1B92}" type="pres">
      <dgm:prSet presAssocID="{1CA8376A-1656-44B3-8EB5-27893F67B93D}" presName="background2" presStyleLbl="node2" presStyleIdx="1" presStyleCnt="2"/>
      <dgm:spPr>
        <a:solidFill>
          <a:srgbClr val="2AFA0E"/>
        </a:solidFill>
      </dgm:spPr>
    </dgm:pt>
    <dgm:pt modelId="{D821786D-3A26-47FF-A4B8-824A2B4E74CF}" type="pres">
      <dgm:prSet presAssocID="{1CA8376A-1656-44B3-8EB5-27893F67B93D}" presName="text2" presStyleLbl="fgAcc2" presStyleIdx="1" presStyleCnt="2" custScaleX="143273" custScaleY="117037" custLinFactNeighborX="5874" custLinFactNeighborY="-5831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345BD24-F142-435E-B0B9-7AF2E1001555}" type="pres">
      <dgm:prSet presAssocID="{1CA8376A-1656-44B3-8EB5-27893F67B93D}" presName="hierChild3" presStyleCnt="0"/>
      <dgm:spPr/>
    </dgm:pt>
  </dgm:ptLst>
  <dgm:cxnLst>
    <dgm:cxn modelId="{3615BD6B-DAFF-4C71-871F-9444B014DEE5}" type="presOf" srcId="{0205FADF-56AD-45DC-B7FE-B25F6361FAF9}" destId="{2F4026F8-7265-4B5B-AEA6-C1435E0D34F3}" srcOrd="0" destOrd="0" presId="urn:microsoft.com/office/officeart/2005/8/layout/hierarchy1"/>
    <dgm:cxn modelId="{4FD899E1-27AD-4B7D-9EA4-B545765BE57E}" type="presOf" srcId="{636F5DF5-AF3B-43DA-9E0D-175A12F632F6}" destId="{14466261-E3C8-46F8-A7A3-22B5E3FAE3D8}" srcOrd="0" destOrd="0" presId="urn:microsoft.com/office/officeart/2005/8/layout/hierarchy1"/>
    <dgm:cxn modelId="{188E2E32-5447-40D8-B20D-541521AB2AB2}" srcId="{0205FADF-56AD-45DC-B7FE-B25F6361FAF9}" destId="{D19386E5-3BE2-4288-B0FC-E2BA809132D8}" srcOrd="0" destOrd="0" parTransId="{9D1B4D40-8CD2-4D5B-A957-5833103283CC}" sibTransId="{58162C2E-7FA3-4D85-BE98-0C88FCC0F3B3}"/>
    <dgm:cxn modelId="{B1783594-20DE-4823-BD61-FCADBBB348F9}" type="presOf" srcId="{8DD4CAD1-673B-4776-94EF-D5534E93C6E3}" destId="{0CBA1311-B0E2-4488-863F-92DA1670EBC2}" srcOrd="0" destOrd="0" presId="urn:microsoft.com/office/officeart/2005/8/layout/hierarchy1"/>
    <dgm:cxn modelId="{D0BF8305-4136-47D8-BC10-21B2A58A5E3E}" srcId="{F92CEEB9-F76C-40F0-B918-2F5EA3B1A815}" destId="{8BFDC000-0197-4E1A-8946-9DD6E25D4EEC}" srcOrd="3" destOrd="0" parTransId="{DFE7463B-812C-48C5-BD52-79E73CB72504}" sibTransId="{A32C4CFD-684F-409F-A74E-F0E2386F2235}"/>
    <dgm:cxn modelId="{842C3085-6171-4A37-9CD4-0889126E68A8}" type="presOf" srcId="{885C1CD9-CDB1-462B-8947-4EBAAC75E120}" destId="{8014F109-2169-4737-99A6-C81CC88062AD}" srcOrd="0" destOrd="0" presId="urn:microsoft.com/office/officeart/2005/8/layout/hierarchy1"/>
    <dgm:cxn modelId="{3992B9CF-1899-4A19-AF35-4517E8A24050}" srcId="{F92CEEB9-F76C-40F0-B918-2F5EA3B1A815}" destId="{636F5DF5-AF3B-43DA-9E0D-175A12F632F6}" srcOrd="1" destOrd="0" parTransId="{B8111DD2-D9F7-4101-A26F-A5DC870EE1F5}" sibTransId="{2D509798-B463-43EC-BD4A-0F8EEE1715EC}"/>
    <dgm:cxn modelId="{29B1E6E9-82A2-439F-9589-C1EB2E647F49}" type="presOf" srcId="{DD742426-7173-46A7-AC97-977B9664DC1D}" destId="{8F195B8A-4447-4496-86DC-1E00EE0753B3}" srcOrd="0" destOrd="0" presId="urn:microsoft.com/office/officeart/2005/8/layout/hierarchy1"/>
    <dgm:cxn modelId="{71F62D0A-2649-4BC2-9695-7993240BF8E1}" srcId="{D19386E5-3BE2-4288-B0FC-E2BA809132D8}" destId="{1CA8376A-1656-44B3-8EB5-27893F67B93D}" srcOrd="1" destOrd="0" parTransId="{DD742426-7173-46A7-AC97-977B9664DC1D}" sibTransId="{B424B9F8-D1F0-4657-88A4-9EF615BB11A6}"/>
    <dgm:cxn modelId="{F0DD81CA-5C4D-4C5D-9125-DB36A4C7B6AC}" type="presOf" srcId="{FBB5AFA1-558D-40C3-9B8C-997BEEA9C0A7}" destId="{A6D2FA9F-1BBC-4A79-AEC3-1D1CCD4AFF05}" srcOrd="0" destOrd="0" presId="urn:microsoft.com/office/officeart/2005/8/layout/hierarchy1"/>
    <dgm:cxn modelId="{6B5058A4-1231-4C13-8015-7DAFCFD44FBC}" type="presOf" srcId="{955BF250-7E6E-4EA2-9853-E8E26C933105}" destId="{9B066B65-7641-427D-B99E-EDFF4DED308F}" srcOrd="0" destOrd="0" presId="urn:microsoft.com/office/officeart/2005/8/layout/hierarchy1"/>
    <dgm:cxn modelId="{C7B4FBA1-A93D-499C-BFF2-57E91199FAB2}" type="presOf" srcId="{D19386E5-3BE2-4288-B0FC-E2BA809132D8}" destId="{BEDA22F0-8E2F-4B74-9770-84AA86C43833}" srcOrd="0" destOrd="0" presId="urn:microsoft.com/office/officeart/2005/8/layout/hierarchy1"/>
    <dgm:cxn modelId="{5530450B-7179-49E6-AD18-61B6012EE097}" type="presOf" srcId="{6840F6F0-B57D-4EF5-9491-F4860D47FA07}" destId="{FA07C58A-9A51-4DB2-8A47-54479C61362D}" srcOrd="0" destOrd="0" presId="urn:microsoft.com/office/officeart/2005/8/layout/hierarchy1"/>
    <dgm:cxn modelId="{9261B9CE-BA14-4C4D-AB5F-9820A4F2D90B}" type="presOf" srcId="{461AE2AC-2604-4223-9AF0-FD58889A4A15}" destId="{2AEEECB6-CB7D-474B-A2F3-9AFF2A582C20}" srcOrd="0" destOrd="0" presId="urn:microsoft.com/office/officeart/2005/8/layout/hierarchy1"/>
    <dgm:cxn modelId="{B1CA9CFB-83CF-4776-B67D-3E55CC3D9851}" type="presOf" srcId="{8D31E831-D0AA-464A-9B15-4E14AEE53088}" destId="{8689206D-7234-423A-82EB-80C73458EAFE}" srcOrd="0" destOrd="0" presId="urn:microsoft.com/office/officeart/2005/8/layout/hierarchy1"/>
    <dgm:cxn modelId="{AD50FE56-E63C-4501-8076-483001DE297C}" type="presOf" srcId="{B8111DD2-D9F7-4101-A26F-A5DC870EE1F5}" destId="{FD6D5B98-1D4C-433C-AEDF-919C3D48CB18}" srcOrd="0" destOrd="0" presId="urn:microsoft.com/office/officeart/2005/8/layout/hierarchy1"/>
    <dgm:cxn modelId="{75120DEF-27CD-47E8-AF68-81FB18158812}" srcId="{F92CEEB9-F76C-40F0-B918-2F5EA3B1A815}" destId="{FBB5AFA1-558D-40C3-9B8C-997BEEA9C0A7}" srcOrd="2" destOrd="0" parTransId="{8DD4CAD1-673B-4776-94EF-D5534E93C6E3}" sibTransId="{A7B146A4-D0FB-4A51-8FE9-6207A4FA3D9F}"/>
    <dgm:cxn modelId="{3A57E230-AD69-461A-89BD-1EC939AD4B20}" type="presOf" srcId="{F92CEEB9-F76C-40F0-B918-2F5EA3B1A815}" destId="{15307C84-6AFF-498B-8B1C-AA11A2B44D60}" srcOrd="0" destOrd="0" presId="urn:microsoft.com/office/officeart/2005/8/layout/hierarchy1"/>
    <dgm:cxn modelId="{3D69C8F8-843C-466E-A761-8C5DF8F44F1D}" srcId="{F92CEEB9-F76C-40F0-B918-2F5EA3B1A815}" destId="{885C1CD9-CDB1-462B-8947-4EBAAC75E120}" srcOrd="0" destOrd="0" parTransId="{955BF250-7E6E-4EA2-9853-E8E26C933105}" sibTransId="{C36DFA03-DE9C-4E9D-994B-64F9F0378450}"/>
    <dgm:cxn modelId="{497B2C74-8BCD-401A-90A2-621A4939C86A}" type="presOf" srcId="{1CA8376A-1656-44B3-8EB5-27893F67B93D}" destId="{D821786D-3A26-47FF-A4B8-824A2B4E74CF}" srcOrd="0" destOrd="0" presId="urn:microsoft.com/office/officeart/2005/8/layout/hierarchy1"/>
    <dgm:cxn modelId="{AF9BA213-57F8-44D2-BB81-39591D30D0B3}" type="presOf" srcId="{DFE7463B-812C-48C5-BD52-79E73CB72504}" destId="{13D700C5-7D95-4A52-963F-D6DEE3FCFC4C}" srcOrd="0" destOrd="0" presId="urn:microsoft.com/office/officeart/2005/8/layout/hierarchy1"/>
    <dgm:cxn modelId="{1403185F-367E-4EB7-BC25-A380B9F0B61D}" srcId="{D19386E5-3BE2-4288-B0FC-E2BA809132D8}" destId="{F92CEEB9-F76C-40F0-B918-2F5EA3B1A815}" srcOrd="0" destOrd="0" parTransId="{8D31E831-D0AA-464A-9B15-4E14AEE53088}" sibTransId="{B3437223-C23B-4929-9953-3202EB3F7F05}"/>
    <dgm:cxn modelId="{3E30AB76-6E3E-4378-98E5-E53FC9209889}" srcId="{F92CEEB9-F76C-40F0-B918-2F5EA3B1A815}" destId="{461AE2AC-2604-4223-9AF0-FD58889A4A15}" srcOrd="4" destOrd="0" parTransId="{6840F6F0-B57D-4EF5-9491-F4860D47FA07}" sibTransId="{959D3D6F-6B16-46FC-9641-E697D7D85351}"/>
    <dgm:cxn modelId="{4DEADCB6-FE44-4B72-8D1D-291B32080F20}" type="presOf" srcId="{8BFDC000-0197-4E1A-8946-9DD6E25D4EEC}" destId="{59E2D733-18D4-4E20-AB68-02ABBBC4C3E8}" srcOrd="0" destOrd="0" presId="urn:microsoft.com/office/officeart/2005/8/layout/hierarchy1"/>
    <dgm:cxn modelId="{FF567310-EB2A-4B4D-B26E-EA218740BDF9}" type="presParOf" srcId="{2F4026F8-7265-4B5B-AEA6-C1435E0D34F3}" destId="{DE1C1525-683C-4FCC-A8F5-6E1CB55437F3}" srcOrd="0" destOrd="0" presId="urn:microsoft.com/office/officeart/2005/8/layout/hierarchy1"/>
    <dgm:cxn modelId="{98879117-7B77-4915-9866-EA2B5496908C}" type="presParOf" srcId="{DE1C1525-683C-4FCC-A8F5-6E1CB55437F3}" destId="{22DD0674-7824-47DC-A30B-FDD74943F07D}" srcOrd="0" destOrd="0" presId="urn:microsoft.com/office/officeart/2005/8/layout/hierarchy1"/>
    <dgm:cxn modelId="{991F2A32-D8BA-4FFB-A81C-B00D93EA86D9}" type="presParOf" srcId="{22DD0674-7824-47DC-A30B-FDD74943F07D}" destId="{392EB14B-EF55-44A6-91F9-6D704A0EE721}" srcOrd="0" destOrd="0" presId="urn:microsoft.com/office/officeart/2005/8/layout/hierarchy1"/>
    <dgm:cxn modelId="{E628735F-BDBE-4EA8-88B4-00459C1578A6}" type="presParOf" srcId="{22DD0674-7824-47DC-A30B-FDD74943F07D}" destId="{BEDA22F0-8E2F-4B74-9770-84AA86C43833}" srcOrd="1" destOrd="0" presId="urn:microsoft.com/office/officeart/2005/8/layout/hierarchy1"/>
    <dgm:cxn modelId="{A237D6B4-A59D-43AC-9B1D-B3B01C3EF239}" type="presParOf" srcId="{DE1C1525-683C-4FCC-A8F5-6E1CB55437F3}" destId="{19D8586F-50FE-4724-A84A-126AF8F3F75B}" srcOrd="1" destOrd="0" presId="urn:microsoft.com/office/officeart/2005/8/layout/hierarchy1"/>
    <dgm:cxn modelId="{79E280DF-5BBA-4AE0-AA91-921550E13308}" type="presParOf" srcId="{19D8586F-50FE-4724-A84A-126AF8F3F75B}" destId="{8689206D-7234-423A-82EB-80C73458EAFE}" srcOrd="0" destOrd="0" presId="urn:microsoft.com/office/officeart/2005/8/layout/hierarchy1"/>
    <dgm:cxn modelId="{32B79F43-4677-4CCA-9275-1E00A5FCDF7E}" type="presParOf" srcId="{19D8586F-50FE-4724-A84A-126AF8F3F75B}" destId="{C42D4D9E-B636-43F4-AFB4-76ECA3EB6779}" srcOrd="1" destOrd="0" presId="urn:microsoft.com/office/officeart/2005/8/layout/hierarchy1"/>
    <dgm:cxn modelId="{C57D38AA-7853-4650-8B9F-E08BD91B0932}" type="presParOf" srcId="{C42D4D9E-B636-43F4-AFB4-76ECA3EB6779}" destId="{1FB586B9-2421-4926-9E67-F59A9F9E2B3F}" srcOrd="0" destOrd="0" presId="urn:microsoft.com/office/officeart/2005/8/layout/hierarchy1"/>
    <dgm:cxn modelId="{2549DE74-6D99-4BE1-A067-19878D9938E3}" type="presParOf" srcId="{1FB586B9-2421-4926-9E67-F59A9F9E2B3F}" destId="{45ACCA34-8F5A-469C-A549-34198AB707B7}" srcOrd="0" destOrd="0" presId="urn:microsoft.com/office/officeart/2005/8/layout/hierarchy1"/>
    <dgm:cxn modelId="{F6157003-AB08-45CC-B170-24B99C7E4E6B}" type="presParOf" srcId="{1FB586B9-2421-4926-9E67-F59A9F9E2B3F}" destId="{15307C84-6AFF-498B-8B1C-AA11A2B44D60}" srcOrd="1" destOrd="0" presId="urn:microsoft.com/office/officeart/2005/8/layout/hierarchy1"/>
    <dgm:cxn modelId="{0C560339-0C4F-4D55-A2BD-BE04249D125A}" type="presParOf" srcId="{C42D4D9E-B636-43F4-AFB4-76ECA3EB6779}" destId="{86DD9A44-986F-466D-8D0D-73434EBB9B48}" srcOrd="1" destOrd="0" presId="urn:microsoft.com/office/officeart/2005/8/layout/hierarchy1"/>
    <dgm:cxn modelId="{2D6814E9-8B05-4FE1-9183-4BFD5DDFF3C1}" type="presParOf" srcId="{86DD9A44-986F-466D-8D0D-73434EBB9B48}" destId="{9B066B65-7641-427D-B99E-EDFF4DED308F}" srcOrd="0" destOrd="0" presId="urn:microsoft.com/office/officeart/2005/8/layout/hierarchy1"/>
    <dgm:cxn modelId="{34C1F6D0-978C-46B7-A4CE-305DCE33AF2E}" type="presParOf" srcId="{86DD9A44-986F-466D-8D0D-73434EBB9B48}" destId="{D918BE4E-CCE2-4A92-A121-6FB49C116C45}" srcOrd="1" destOrd="0" presId="urn:microsoft.com/office/officeart/2005/8/layout/hierarchy1"/>
    <dgm:cxn modelId="{0B38DF5C-F015-462B-9883-054096DCDBF7}" type="presParOf" srcId="{D918BE4E-CCE2-4A92-A121-6FB49C116C45}" destId="{EE0BA5A8-6EF2-428E-84B7-B2013534514C}" srcOrd="0" destOrd="0" presId="urn:microsoft.com/office/officeart/2005/8/layout/hierarchy1"/>
    <dgm:cxn modelId="{6E436EAD-ACF8-471E-A614-64E931C0878C}" type="presParOf" srcId="{EE0BA5A8-6EF2-428E-84B7-B2013534514C}" destId="{40424FC4-2EE7-4B0F-8BF7-A6B57F3FB6B5}" srcOrd="0" destOrd="0" presId="urn:microsoft.com/office/officeart/2005/8/layout/hierarchy1"/>
    <dgm:cxn modelId="{D2321B08-3EF1-4B6B-AB7F-1B42BD71DF59}" type="presParOf" srcId="{EE0BA5A8-6EF2-428E-84B7-B2013534514C}" destId="{8014F109-2169-4737-99A6-C81CC88062AD}" srcOrd="1" destOrd="0" presId="urn:microsoft.com/office/officeart/2005/8/layout/hierarchy1"/>
    <dgm:cxn modelId="{851DA828-61DE-493F-B4D2-E6340F351F15}" type="presParOf" srcId="{D918BE4E-CCE2-4A92-A121-6FB49C116C45}" destId="{757758CC-3EE7-46A4-917B-B6BEB7780EFF}" srcOrd="1" destOrd="0" presId="urn:microsoft.com/office/officeart/2005/8/layout/hierarchy1"/>
    <dgm:cxn modelId="{A2C02805-A7E4-4F43-BD03-75B43176546C}" type="presParOf" srcId="{86DD9A44-986F-466D-8D0D-73434EBB9B48}" destId="{FD6D5B98-1D4C-433C-AEDF-919C3D48CB18}" srcOrd="2" destOrd="0" presId="urn:microsoft.com/office/officeart/2005/8/layout/hierarchy1"/>
    <dgm:cxn modelId="{43F44048-14D3-4AA0-9DD3-9FEB4F29CE80}" type="presParOf" srcId="{86DD9A44-986F-466D-8D0D-73434EBB9B48}" destId="{B1259859-55A3-466A-AB76-DB42500B91BA}" srcOrd="3" destOrd="0" presId="urn:microsoft.com/office/officeart/2005/8/layout/hierarchy1"/>
    <dgm:cxn modelId="{F236DEFC-C1EA-4E52-9887-62F13DC55938}" type="presParOf" srcId="{B1259859-55A3-466A-AB76-DB42500B91BA}" destId="{E3AD2A26-6B21-4788-9E58-3A1E3BEE0227}" srcOrd="0" destOrd="0" presId="urn:microsoft.com/office/officeart/2005/8/layout/hierarchy1"/>
    <dgm:cxn modelId="{6E9889E5-8456-4110-AE63-107D9672C605}" type="presParOf" srcId="{E3AD2A26-6B21-4788-9E58-3A1E3BEE0227}" destId="{1CD018D1-C45C-45E5-9444-1B60F7D467F8}" srcOrd="0" destOrd="0" presId="urn:microsoft.com/office/officeart/2005/8/layout/hierarchy1"/>
    <dgm:cxn modelId="{F9CBD57B-0A19-408F-983C-D9639C3E1E93}" type="presParOf" srcId="{E3AD2A26-6B21-4788-9E58-3A1E3BEE0227}" destId="{14466261-E3C8-46F8-A7A3-22B5E3FAE3D8}" srcOrd="1" destOrd="0" presId="urn:microsoft.com/office/officeart/2005/8/layout/hierarchy1"/>
    <dgm:cxn modelId="{31F4AF4F-7DBA-4AF6-9C1D-8EA70DB34559}" type="presParOf" srcId="{B1259859-55A3-466A-AB76-DB42500B91BA}" destId="{441BE39A-011A-4227-A8D0-B336CFC2281B}" srcOrd="1" destOrd="0" presId="urn:microsoft.com/office/officeart/2005/8/layout/hierarchy1"/>
    <dgm:cxn modelId="{4FAF1C61-65CD-4063-8E0B-D291F7C08E0F}" type="presParOf" srcId="{86DD9A44-986F-466D-8D0D-73434EBB9B48}" destId="{0CBA1311-B0E2-4488-863F-92DA1670EBC2}" srcOrd="4" destOrd="0" presId="urn:microsoft.com/office/officeart/2005/8/layout/hierarchy1"/>
    <dgm:cxn modelId="{FAFAF6F0-3D90-46C5-8EA8-C6E7B874D7BE}" type="presParOf" srcId="{86DD9A44-986F-466D-8D0D-73434EBB9B48}" destId="{D5952307-1EB8-4E68-8097-698D151787E6}" srcOrd="5" destOrd="0" presId="urn:microsoft.com/office/officeart/2005/8/layout/hierarchy1"/>
    <dgm:cxn modelId="{49B2A245-AD77-4142-B9CC-1CF1609C64FC}" type="presParOf" srcId="{D5952307-1EB8-4E68-8097-698D151787E6}" destId="{400EB368-B161-498F-8546-4398EA48510A}" srcOrd="0" destOrd="0" presId="urn:microsoft.com/office/officeart/2005/8/layout/hierarchy1"/>
    <dgm:cxn modelId="{B42E0881-1AB0-4C2E-836C-18236270413E}" type="presParOf" srcId="{400EB368-B161-498F-8546-4398EA48510A}" destId="{66FCD54A-5E50-40E1-B9F3-9CD8F50C6F8A}" srcOrd="0" destOrd="0" presId="urn:microsoft.com/office/officeart/2005/8/layout/hierarchy1"/>
    <dgm:cxn modelId="{B08981E6-F5B9-447E-BAEB-F7581C2185CA}" type="presParOf" srcId="{400EB368-B161-498F-8546-4398EA48510A}" destId="{A6D2FA9F-1BBC-4A79-AEC3-1D1CCD4AFF05}" srcOrd="1" destOrd="0" presId="urn:microsoft.com/office/officeart/2005/8/layout/hierarchy1"/>
    <dgm:cxn modelId="{01350784-5970-4543-AE3A-453D8B2EC55C}" type="presParOf" srcId="{D5952307-1EB8-4E68-8097-698D151787E6}" destId="{4766C855-16FA-45A9-BA66-5F23E019A3F1}" srcOrd="1" destOrd="0" presId="urn:microsoft.com/office/officeart/2005/8/layout/hierarchy1"/>
    <dgm:cxn modelId="{C1AA9B7E-A3AA-465F-9EB1-D3704CD00B89}" type="presParOf" srcId="{86DD9A44-986F-466D-8D0D-73434EBB9B48}" destId="{13D700C5-7D95-4A52-963F-D6DEE3FCFC4C}" srcOrd="6" destOrd="0" presId="urn:microsoft.com/office/officeart/2005/8/layout/hierarchy1"/>
    <dgm:cxn modelId="{632BEAA5-D1F5-4784-9EBA-EB2CC72EE01A}" type="presParOf" srcId="{86DD9A44-986F-466D-8D0D-73434EBB9B48}" destId="{35D13EEC-DE8E-4BD9-A225-585BC06A9051}" srcOrd="7" destOrd="0" presId="urn:microsoft.com/office/officeart/2005/8/layout/hierarchy1"/>
    <dgm:cxn modelId="{0E8C3295-5E8A-42C1-88E1-C45DAF886633}" type="presParOf" srcId="{35D13EEC-DE8E-4BD9-A225-585BC06A9051}" destId="{7996FBF6-8F31-40E5-8ED2-90C3CCEC956C}" srcOrd="0" destOrd="0" presId="urn:microsoft.com/office/officeart/2005/8/layout/hierarchy1"/>
    <dgm:cxn modelId="{41B11F41-E137-4BF6-A4E6-A505BD1C2C94}" type="presParOf" srcId="{7996FBF6-8F31-40E5-8ED2-90C3CCEC956C}" destId="{61B71F3A-9E37-40E8-A981-DF03E80DB3B2}" srcOrd="0" destOrd="0" presId="urn:microsoft.com/office/officeart/2005/8/layout/hierarchy1"/>
    <dgm:cxn modelId="{9C897AE8-6A15-4AC5-A5AB-0C671529899A}" type="presParOf" srcId="{7996FBF6-8F31-40E5-8ED2-90C3CCEC956C}" destId="{59E2D733-18D4-4E20-AB68-02ABBBC4C3E8}" srcOrd="1" destOrd="0" presId="urn:microsoft.com/office/officeart/2005/8/layout/hierarchy1"/>
    <dgm:cxn modelId="{F20E4B1C-6EC8-4F0E-93DF-726E81A6C98D}" type="presParOf" srcId="{35D13EEC-DE8E-4BD9-A225-585BC06A9051}" destId="{BF2A176E-4843-4D3D-A20E-62846AE2A674}" srcOrd="1" destOrd="0" presId="urn:microsoft.com/office/officeart/2005/8/layout/hierarchy1"/>
    <dgm:cxn modelId="{66C78BD3-08F1-4C91-9839-E7F1E2B01226}" type="presParOf" srcId="{86DD9A44-986F-466D-8D0D-73434EBB9B48}" destId="{FA07C58A-9A51-4DB2-8A47-54479C61362D}" srcOrd="8" destOrd="0" presId="urn:microsoft.com/office/officeart/2005/8/layout/hierarchy1"/>
    <dgm:cxn modelId="{124B9F5C-2974-4017-BD27-A78FC7657C7E}" type="presParOf" srcId="{86DD9A44-986F-466D-8D0D-73434EBB9B48}" destId="{65BB6AF5-4609-4E61-9BF3-E07D00BCFD1C}" srcOrd="9" destOrd="0" presId="urn:microsoft.com/office/officeart/2005/8/layout/hierarchy1"/>
    <dgm:cxn modelId="{60AC8F55-814A-4EE3-A2DE-7F432A758B37}" type="presParOf" srcId="{65BB6AF5-4609-4E61-9BF3-E07D00BCFD1C}" destId="{F9839D53-9300-4E74-8175-1559A3F4EDC1}" srcOrd="0" destOrd="0" presId="urn:microsoft.com/office/officeart/2005/8/layout/hierarchy1"/>
    <dgm:cxn modelId="{CBF52E12-B80F-4D22-9B71-3030CA310D9C}" type="presParOf" srcId="{F9839D53-9300-4E74-8175-1559A3F4EDC1}" destId="{5A34B26C-3FA2-44AC-8332-1AAED5B9935D}" srcOrd="0" destOrd="0" presId="urn:microsoft.com/office/officeart/2005/8/layout/hierarchy1"/>
    <dgm:cxn modelId="{926C95E7-D447-4B1B-8727-15890A05D5E2}" type="presParOf" srcId="{F9839D53-9300-4E74-8175-1559A3F4EDC1}" destId="{2AEEECB6-CB7D-474B-A2F3-9AFF2A582C20}" srcOrd="1" destOrd="0" presId="urn:microsoft.com/office/officeart/2005/8/layout/hierarchy1"/>
    <dgm:cxn modelId="{B8EA89BD-5B76-4F77-B651-00940B870A76}" type="presParOf" srcId="{65BB6AF5-4609-4E61-9BF3-E07D00BCFD1C}" destId="{1A0F4DCF-3C79-489C-AC1E-E95AE6675AFA}" srcOrd="1" destOrd="0" presId="urn:microsoft.com/office/officeart/2005/8/layout/hierarchy1"/>
    <dgm:cxn modelId="{5D8B28D2-29FC-42D1-B8C8-8ECC27777E98}" type="presParOf" srcId="{19D8586F-50FE-4724-A84A-126AF8F3F75B}" destId="{8F195B8A-4447-4496-86DC-1E00EE0753B3}" srcOrd="2" destOrd="0" presId="urn:microsoft.com/office/officeart/2005/8/layout/hierarchy1"/>
    <dgm:cxn modelId="{B6BB1F60-2F49-4D9E-95C0-2A49A522ACC6}" type="presParOf" srcId="{19D8586F-50FE-4724-A84A-126AF8F3F75B}" destId="{540A1A74-F106-4E19-9303-6309CC6900F2}" srcOrd="3" destOrd="0" presId="urn:microsoft.com/office/officeart/2005/8/layout/hierarchy1"/>
    <dgm:cxn modelId="{08B681BE-72F8-4477-9102-BAB098A7D91F}" type="presParOf" srcId="{540A1A74-F106-4E19-9303-6309CC6900F2}" destId="{0A216BE2-F8DC-4615-AE66-C90999725346}" srcOrd="0" destOrd="0" presId="urn:microsoft.com/office/officeart/2005/8/layout/hierarchy1"/>
    <dgm:cxn modelId="{729A014D-8B10-41E8-880D-CF6DA8165C3F}" type="presParOf" srcId="{0A216BE2-F8DC-4615-AE66-C90999725346}" destId="{0DD7C642-A6D3-440C-A708-9E462ABD1B92}" srcOrd="0" destOrd="0" presId="urn:microsoft.com/office/officeart/2005/8/layout/hierarchy1"/>
    <dgm:cxn modelId="{90BE2A07-2D3A-4188-B20A-9CC3A207DBE7}" type="presParOf" srcId="{0A216BE2-F8DC-4615-AE66-C90999725346}" destId="{D821786D-3A26-47FF-A4B8-824A2B4E74CF}" srcOrd="1" destOrd="0" presId="urn:microsoft.com/office/officeart/2005/8/layout/hierarchy1"/>
    <dgm:cxn modelId="{ADBAC4C2-D214-49F8-8341-9EC23E5AD200}" type="presParOf" srcId="{540A1A74-F106-4E19-9303-6309CC6900F2}" destId="{4345BD24-F142-435E-B0B9-7AF2E10015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95B8A-4447-4496-86DC-1E00EE0753B3}">
      <dsp:nvSpPr>
        <dsp:cNvPr id="0" name=""/>
        <dsp:cNvSpPr/>
      </dsp:nvSpPr>
      <dsp:spPr>
        <a:xfrm>
          <a:off x="4307512" y="1032654"/>
          <a:ext cx="2503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03994" y="45720"/>
              </a:lnTo>
              <a:lnTo>
                <a:pt x="2503994" y="120227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7C58A-9A51-4DB2-8A47-54479C61362D}">
      <dsp:nvSpPr>
        <dsp:cNvPr id="0" name=""/>
        <dsp:cNvSpPr/>
      </dsp:nvSpPr>
      <dsp:spPr>
        <a:xfrm>
          <a:off x="1481162" y="2199574"/>
          <a:ext cx="6438623" cy="971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133"/>
              </a:lnTo>
              <a:lnTo>
                <a:pt x="6438623" y="835133"/>
              </a:lnTo>
              <a:lnTo>
                <a:pt x="6438623" y="971228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700C5-7D95-4A52-963F-D6DEE3FCFC4C}">
      <dsp:nvSpPr>
        <dsp:cNvPr id="0" name=""/>
        <dsp:cNvSpPr/>
      </dsp:nvSpPr>
      <dsp:spPr>
        <a:xfrm>
          <a:off x="1481162" y="2199574"/>
          <a:ext cx="4643067" cy="971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133"/>
              </a:lnTo>
              <a:lnTo>
                <a:pt x="4643067" y="835133"/>
              </a:lnTo>
              <a:lnTo>
                <a:pt x="4643067" y="971228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A1311-B0E2-4488-863F-92DA1670EBC2}">
      <dsp:nvSpPr>
        <dsp:cNvPr id="0" name=""/>
        <dsp:cNvSpPr/>
      </dsp:nvSpPr>
      <dsp:spPr>
        <a:xfrm>
          <a:off x="1481162" y="2199574"/>
          <a:ext cx="2847510" cy="971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133"/>
              </a:lnTo>
              <a:lnTo>
                <a:pt x="2847510" y="835133"/>
              </a:lnTo>
              <a:lnTo>
                <a:pt x="2847510" y="971228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D5B98-1D4C-433C-AEDF-919C3D48CB18}">
      <dsp:nvSpPr>
        <dsp:cNvPr id="0" name=""/>
        <dsp:cNvSpPr/>
      </dsp:nvSpPr>
      <dsp:spPr>
        <a:xfrm>
          <a:off x="1481162" y="2199574"/>
          <a:ext cx="1051954" cy="971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133"/>
              </a:lnTo>
              <a:lnTo>
                <a:pt x="1051954" y="835133"/>
              </a:lnTo>
              <a:lnTo>
                <a:pt x="1051954" y="971228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66B65-7641-427D-B99E-EDFF4DED308F}">
      <dsp:nvSpPr>
        <dsp:cNvPr id="0" name=""/>
        <dsp:cNvSpPr/>
      </dsp:nvSpPr>
      <dsp:spPr>
        <a:xfrm>
          <a:off x="700289" y="2199574"/>
          <a:ext cx="780872" cy="971228"/>
        </a:xfrm>
        <a:custGeom>
          <a:avLst/>
          <a:gdLst/>
          <a:ahLst/>
          <a:cxnLst/>
          <a:rect l="0" t="0" r="0" b="0"/>
          <a:pathLst>
            <a:path>
              <a:moveTo>
                <a:pt x="780872" y="0"/>
              </a:moveTo>
              <a:lnTo>
                <a:pt x="780872" y="835133"/>
              </a:lnTo>
              <a:lnTo>
                <a:pt x="0" y="835133"/>
              </a:lnTo>
              <a:lnTo>
                <a:pt x="0" y="971228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9206D-7234-423A-82EB-80C73458EAFE}">
      <dsp:nvSpPr>
        <dsp:cNvPr id="0" name=""/>
        <dsp:cNvSpPr/>
      </dsp:nvSpPr>
      <dsp:spPr>
        <a:xfrm>
          <a:off x="1481162" y="1032654"/>
          <a:ext cx="2826350" cy="91440"/>
        </a:xfrm>
        <a:custGeom>
          <a:avLst/>
          <a:gdLst/>
          <a:ahLst/>
          <a:cxnLst/>
          <a:rect l="0" t="0" r="0" b="0"/>
          <a:pathLst>
            <a:path>
              <a:moveTo>
                <a:pt x="2826350" y="45720"/>
              </a:moveTo>
              <a:lnTo>
                <a:pt x="0" y="45720"/>
              </a:lnTo>
              <a:lnTo>
                <a:pt x="0" y="120227"/>
              </a:lnTo>
            </a:path>
          </a:pathLst>
        </a:custGeom>
        <a:noFill/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EB14B-EF55-44A6-91F9-6D704A0EE721}">
      <dsp:nvSpPr>
        <dsp:cNvPr id="0" name=""/>
        <dsp:cNvSpPr/>
      </dsp:nvSpPr>
      <dsp:spPr>
        <a:xfrm>
          <a:off x="3017062" y="-155070"/>
          <a:ext cx="2580900" cy="1233444"/>
        </a:xfrm>
        <a:prstGeom prst="roundRect">
          <a:avLst>
            <a:gd name="adj" fmla="val 10000"/>
          </a:avLst>
        </a:prstGeom>
        <a:solidFill>
          <a:srgbClr val="2AFA0E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A22F0-8E2F-4B74-9770-84AA86C43833}">
      <dsp:nvSpPr>
        <dsp:cNvPr id="0" name=""/>
        <dsp:cNvSpPr/>
      </dsp:nvSpPr>
      <dsp:spPr>
        <a:xfrm>
          <a:off x="3180295" y="0"/>
          <a:ext cx="2580900" cy="1233444"/>
        </a:xfrm>
        <a:prstGeom prst="roundRect">
          <a:avLst>
            <a:gd name="adj" fmla="val 10000"/>
          </a:avLst>
        </a:prstGeom>
        <a:solidFill>
          <a:srgbClr val="FFFFFF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Piecza instytucjonalna </a:t>
          </a:r>
          <a:br>
            <a:rPr lang="pl-PL" sz="1300" kern="1200" dirty="0"/>
          </a:br>
          <a:r>
            <a:rPr lang="pl-PL" sz="1300" kern="1200" dirty="0"/>
            <a:t>w województwie mazowieckim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(stan na 30.04.2019 r.)</a:t>
          </a:r>
        </a:p>
      </dsp:txBody>
      <dsp:txXfrm>
        <a:off x="3216421" y="36126"/>
        <a:ext cx="2508648" cy="1161192"/>
      </dsp:txXfrm>
    </dsp:sp>
    <dsp:sp modelId="{45ACCA34-8F5A-469C-A549-34198AB707B7}">
      <dsp:nvSpPr>
        <dsp:cNvPr id="0" name=""/>
        <dsp:cNvSpPr/>
      </dsp:nvSpPr>
      <dsp:spPr>
        <a:xfrm>
          <a:off x="463493" y="1152881"/>
          <a:ext cx="2035338" cy="1046692"/>
        </a:xfrm>
        <a:prstGeom prst="roundRect">
          <a:avLst>
            <a:gd name="adj" fmla="val 10000"/>
          </a:avLst>
        </a:prstGeom>
        <a:solidFill>
          <a:srgbClr val="2AFA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07C84-6AFF-498B-8B1C-AA11A2B44D60}">
      <dsp:nvSpPr>
        <dsp:cNvPr id="0" name=""/>
        <dsp:cNvSpPr/>
      </dsp:nvSpPr>
      <dsp:spPr>
        <a:xfrm>
          <a:off x="626725" y="1307952"/>
          <a:ext cx="2035338" cy="1046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108</a:t>
          </a:r>
          <a:r>
            <a:rPr lang="pl-PL" sz="1200" kern="1200" dirty="0" smtClean="0"/>
            <a:t> </a:t>
          </a:r>
          <a:r>
            <a:rPr lang="pl-PL" sz="1300" kern="1200" dirty="0"/>
            <a:t>placówek opiekuńczo-wychowawczych </a:t>
          </a:r>
          <a:br>
            <a:rPr lang="pl-PL" sz="1300" kern="1200" dirty="0"/>
          </a:br>
          <a:r>
            <a:rPr lang="pl-PL" sz="1400" b="1" kern="1200" dirty="0"/>
            <a:t>(1947 miejsc)</a:t>
          </a:r>
        </a:p>
      </dsp:txBody>
      <dsp:txXfrm>
        <a:off x="657382" y="1338609"/>
        <a:ext cx="1974024" cy="985378"/>
      </dsp:txXfrm>
    </dsp:sp>
    <dsp:sp modelId="{40424FC4-2EE7-4B0F-8BF7-A6B57F3FB6B5}">
      <dsp:nvSpPr>
        <dsp:cNvPr id="0" name=""/>
        <dsp:cNvSpPr/>
      </dsp:nvSpPr>
      <dsp:spPr>
        <a:xfrm>
          <a:off x="-34256" y="3170803"/>
          <a:ext cx="1469091" cy="932873"/>
        </a:xfrm>
        <a:prstGeom prst="roundRect">
          <a:avLst>
            <a:gd name="adj" fmla="val 10000"/>
          </a:avLst>
        </a:prstGeom>
        <a:solidFill>
          <a:srgbClr val="2AFA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4F109-2169-4737-99A6-C81CC88062AD}">
      <dsp:nvSpPr>
        <dsp:cNvPr id="0" name=""/>
        <dsp:cNvSpPr/>
      </dsp:nvSpPr>
      <dsp:spPr>
        <a:xfrm>
          <a:off x="128976" y="3325874"/>
          <a:ext cx="1469091" cy="932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/>
            <a:t>51 </a:t>
          </a:r>
          <a:r>
            <a:rPr lang="pl-PL" sz="1300" kern="1200" dirty="0"/>
            <a:t>placówek socjalizacyjnych (1196 miejsc)</a:t>
          </a:r>
        </a:p>
      </dsp:txBody>
      <dsp:txXfrm>
        <a:off x="156299" y="3353197"/>
        <a:ext cx="1414445" cy="878227"/>
      </dsp:txXfrm>
    </dsp:sp>
    <dsp:sp modelId="{1CD018D1-C45C-45E5-9444-1B60F7D467F8}">
      <dsp:nvSpPr>
        <dsp:cNvPr id="0" name=""/>
        <dsp:cNvSpPr/>
      </dsp:nvSpPr>
      <dsp:spPr>
        <a:xfrm>
          <a:off x="1798571" y="3170803"/>
          <a:ext cx="1469091" cy="932873"/>
        </a:xfrm>
        <a:prstGeom prst="roundRect">
          <a:avLst>
            <a:gd name="adj" fmla="val 10000"/>
          </a:avLst>
        </a:prstGeom>
        <a:solidFill>
          <a:srgbClr val="2AFA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66261-E3C8-46F8-A7A3-22B5E3FAE3D8}">
      <dsp:nvSpPr>
        <dsp:cNvPr id="0" name=""/>
        <dsp:cNvSpPr/>
      </dsp:nvSpPr>
      <dsp:spPr>
        <a:xfrm>
          <a:off x="1961803" y="3325874"/>
          <a:ext cx="1469091" cy="932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 </a:t>
          </a:r>
          <a:r>
            <a:rPr lang="pl-PL" sz="1300" b="1" kern="1200" dirty="0"/>
            <a:t>5</a:t>
          </a:r>
          <a:r>
            <a:rPr lang="pl-PL" sz="1300" kern="1200" dirty="0"/>
            <a:t> placówek interwencyjnych (123 miejsca)</a:t>
          </a:r>
        </a:p>
      </dsp:txBody>
      <dsp:txXfrm>
        <a:off x="1989126" y="3353197"/>
        <a:ext cx="1414445" cy="878227"/>
      </dsp:txXfrm>
    </dsp:sp>
    <dsp:sp modelId="{66FCD54A-5E50-40E1-B9F3-9CD8F50C6F8A}">
      <dsp:nvSpPr>
        <dsp:cNvPr id="0" name=""/>
        <dsp:cNvSpPr/>
      </dsp:nvSpPr>
      <dsp:spPr>
        <a:xfrm>
          <a:off x="3594127" y="3170803"/>
          <a:ext cx="1469091" cy="932873"/>
        </a:xfrm>
        <a:prstGeom prst="roundRect">
          <a:avLst>
            <a:gd name="adj" fmla="val 10000"/>
          </a:avLst>
        </a:prstGeom>
        <a:solidFill>
          <a:srgbClr val="2AFA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2FA9F-1BBC-4A79-AEC3-1D1CCD4AFF05}">
      <dsp:nvSpPr>
        <dsp:cNvPr id="0" name=""/>
        <dsp:cNvSpPr/>
      </dsp:nvSpPr>
      <dsp:spPr>
        <a:xfrm>
          <a:off x="3757359" y="3325874"/>
          <a:ext cx="1469091" cy="932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/>
            <a:t>1 </a:t>
          </a:r>
          <a:r>
            <a:rPr lang="pl-PL" sz="1300" kern="1200" dirty="0"/>
            <a:t>placówka specjalistyczno-terapeutyczna </a:t>
          </a:r>
          <a:r>
            <a:rPr lang="pl-PL" sz="1300" kern="1200" dirty="0" smtClean="0"/>
            <a:t>            (</a:t>
          </a:r>
          <a:r>
            <a:rPr lang="pl-PL" sz="1300" kern="1200" dirty="0"/>
            <a:t>34 miejsca)</a:t>
          </a:r>
        </a:p>
      </dsp:txBody>
      <dsp:txXfrm>
        <a:off x="3784682" y="3353197"/>
        <a:ext cx="1414445" cy="878227"/>
      </dsp:txXfrm>
    </dsp:sp>
    <dsp:sp modelId="{61B71F3A-9E37-40E8-A981-DF03E80DB3B2}">
      <dsp:nvSpPr>
        <dsp:cNvPr id="0" name=""/>
        <dsp:cNvSpPr/>
      </dsp:nvSpPr>
      <dsp:spPr>
        <a:xfrm>
          <a:off x="5389683" y="3170803"/>
          <a:ext cx="1469091" cy="932873"/>
        </a:xfrm>
        <a:prstGeom prst="roundRect">
          <a:avLst>
            <a:gd name="adj" fmla="val 10000"/>
          </a:avLst>
        </a:prstGeom>
        <a:solidFill>
          <a:srgbClr val="2AFA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2D733-18D4-4E20-AB68-02ABBBC4C3E8}">
      <dsp:nvSpPr>
        <dsp:cNvPr id="0" name=""/>
        <dsp:cNvSpPr/>
      </dsp:nvSpPr>
      <dsp:spPr>
        <a:xfrm>
          <a:off x="5552916" y="3325874"/>
          <a:ext cx="1469091" cy="932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/>
            <a:t>40 </a:t>
          </a:r>
          <a:r>
            <a:rPr lang="pl-PL" sz="1300" kern="1200" dirty="0"/>
            <a:t>placówek rodzinnych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(286 miejsc)</a:t>
          </a:r>
        </a:p>
      </dsp:txBody>
      <dsp:txXfrm>
        <a:off x="5580239" y="3353197"/>
        <a:ext cx="1414445" cy="878227"/>
      </dsp:txXfrm>
    </dsp:sp>
    <dsp:sp modelId="{5A34B26C-3FA2-44AC-8332-1AAED5B9935D}">
      <dsp:nvSpPr>
        <dsp:cNvPr id="0" name=""/>
        <dsp:cNvSpPr/>
      </dsp:nvSpPr>
      <dsp:spPr>
        <a:xfrm>
          <a:off x="7185240" y="3170803"/>
          <a:ext cx="1469091" cy="932873"/>
        </a:xfrm>
        <a:prstGeom prst="roundRect">
          <a:avLst>
            <a:gd name="adj" fmla="val 10000"/>
          </a:avLst>
        </a:prstGeom>
        <a:solidFill>
          <a:srgbClr val="2AFA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EECB6-CB7D-474B-A2F3-9AFF2A582C20}">
      <dsp:nvSpPr>
        <dsp:cNvPr id="0" name=""/>
        <dsp:cNvSpPr/>
      </dsp:nvSpPr>
      <dsp:spPr>
        <a:xfrm>
          <a:off x="7348472" y="3325874"/>
          <a:ext cx="1469091" cy="932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/>
            <a:t>11</a:t>
          </a:r>
          <a:r>
            <a:rPr lang="pl-PL" sz="1300" kern="1200" dirty="0"/>
            <a:t> placówek łączących zadania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(308 miejsc)</a:t>
          </a:r>
        </a:p>
      </dsp:txBody>
      <dsp:txXfrm>
        <a:off x="7375795" y="3353197"/>
        <a:ext cx="1414445" cy="878227"/>
      </dsp:txXfrm>
    </dsp:sp>
    <dsp:sp modelId="{0DD7C642-A6D3-440C-A708-9E462ABD1B92}">
      <dsp:nvSpPr>
        <dsp:cNvPr id="0" name=""/>
        <dsp:cNvSpPr/>
      </dsp:nvSpPr>
      <dsp:spPr>
        <a:xfrm>
          <a:off x="5759101" y="1152881"/>
          <a:ext cx="2104811" cy="1091806"/>
        </a:xfrm>
        <a:prstGeom prst="roundRect">
          <a:avLst>
            <a:gd name="adj" fmla="val 10000"/>
          </a:avLst>
        </a:prstGeom>
        <a:solidFill>
          <a:srgbClr val="2AFA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1786D-3A26-47FF-A4B8-824A2B4E74CF}">
      <dsp:nvSpPr>
        <dsp:cNvPr id="0" name=""/>
        <dsp:cNvSpPr/>
      </dsp:nvSpPr>
      <dsp:spPr>
        <a:xfrm>
          <a:off x="5922334" y="1307952"/>
          <a:ext cx="2104811" cy="109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1</a:t>
          </a:r>
          <a:r>
            <a:rPr lang="pl-PL" sz="1300" kern="1200" dirty="0"/>
            <a:t> interwencyjny ośrodek </a:t>
          </a:r>
          <a:r>
            <a:rPr lang="pl-PL" sz="1300" kern="1200" dirty="0" err="1"/>
            <a:t>preadopcyjny</a:t>
          </a:r>
          <a:r>
            <a:rPr lang="pl-PL" sz="1300" kern="1200" dirty="0"/>
            <a:t> </a:t>
          </a:r>
          <a:br>
            <a:rPr lang="pl-PL" sz="1300" kern="1200" dirty="0"/>
          </a:br>
          <a:r>
            <a:rPr lang="pl-PL" sz="1400" b="1" kern="1200" dirty="0"/>
            <a:t>(20 miejsc)</a:t>
          </a:r>
        </a:p>
      </dsp:txBody>
      <dsp:txXfrm>
        <a:off x="5954312" y="1339930"/>
        <a:ext cx="2040855" cy="1027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14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8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61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72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98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99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84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78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3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F7EE-EDC4-40CE-8113-23220D4C4EE0}" type="datetimeFigureOut">
              <a:rPr lang="pl-PL" smtClean="0"/>
              <a:t>15.05.2019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6E15-F33A-46C2-8134-D5B4F352C1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01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378335" cy="143211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296785" y="1704110"/>
            <a:ext cx="97175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altLang="pl-PL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l-PL" altLang="pl-PL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Standardy w </a:t>
            </a:r>
            <a:r>
              <a:rPr lang="pl-PL" altLang="pl-PL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placówkach </a:t>
            </a:r>
          </a:p>
          <a:p>
            <a:pPr algn="ctr">
              <a:defRPr/>
            </a:pPr>
            <a:r>
              <a:rPr lang="pl-PL" altLang="pl-PL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opiekuńczo-wychowawczych </a:t>
            </a:r>
          </a:p>
          <a:p>
            <a:pPr algn="ctr">
              <a:defRPr/>
            </a:pPr>
            <a:r>
              <a:rPr lang="pl-PL" altLang="pl-PL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działających </a:t>
            </a:r>
          </a:p>
          <a:p>
            <a:pPr algn="ctr">
              <a:defRPr/>
            </a:pPr>
            <a:r>
              <a:rPr lang="pl-PL" altLang="pl-PL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 terenie województwa mazowieckiego</a:t>
            </a:r>
          </a:p>
          <a:p>
            <a:pPr algn="ctr">
              <a:defRPr/>
            </a:pPr>
            <a:endParaRPr lang="pl-PL" altLang="pl-PL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l-PL" altLang="pl-PL" sz="3200" dirty="0"/>
          </a:p>
          <a:p>
            <a:pPr algn="ctr">
              <a:defRPr/>
            </a:pPr>
            <a:r>
              <a:rPr lang="pl-PL" altLang="pl-PL" sz="2800" dirty="0"/>
              <a:t>23 maja 2019 r. </a:t>
            </a:r>
          </a:p>
        </p:txBody>
      </p:sp>
    </p:spTree>
    <p:extLst>
      <p:ext uri="{BB962C8B-B14F-4D97-AF65-F5344CB8AC3E}">
        <p14:creationId xmlns:p14="http://schemas.microsoft.com/office/powerpoint/2010/main" val="350688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04110"/>
            <a:ext cx="10515600" cy="121365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Centra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042459"/>
            <a:ext cx="10515600" cy="2651760"/>
          </a:xfrm>
        </p:spPr>
        <p:txBody>
          <a:bodyPr/>
          <a:lstStyle/>
          <a:p>
            <a:pPr algn="just"/>
            <a:r>
              <a:rPr lang="pl-PL" altLang="pl-PL" sz="2200" b="1" dirty="0"/>
              <a:t>art. 48 ust. 7</a:t>
            </a:r>
            <a:r>
              <a:rPr lang="pl-PL" altLang="pl-PL" sz="2200" dirty="0"/>
              <a:t> </a:t>
            </a:r>
            <a:r>
              <a:rPr lang="pl-PL" altLang="pl-PL" sz="2200" i="1" dirty="0"/>
              <a:t>ustawy z dnia 25 czerwca 2015 r. o zmianie ustawy o samorządzie gminnym oraz niektórych innych ustaw</a:t>
            </a:r>
            <a:r>
              <a:rPr lang="pl-PL" altLang="pl-PL" sz="2200" dirty="0"/>
              <a:t> (Dz. U. 2015, poz. 1045): centra administracyjne do obsługi placówek opiekuńczo-wychowawczych, utworzone przez powiat na podstawie art. 94 ust. 1 ustawy zmienianej w art. 43, </a:t>
            </a:r>
            <a:r>
              <a:rPr lang="pl-PL" altLang="pl-PL" sz="2200" dirty="0" smtClean="0"/>
              <a:t>w </a:t>
            </a:r>
            <a:r>
              <a:rPr lang="pl-PL" altLang="pl-PL" sz="2200" dirty="0"/>
              <a:t>brzmieniu dotychczasowym, mogą działać </a:t>
            </a:r>
            <a:r>
              <a:rPr lang="pl-PL" altLang="pl-PL" sz="2200" dirty="0" smtClean="0"/>
              <a:t/>
            </a:r>
            <a:br>
              <a:rPr lang="pl-PL" altLang="pl-PL" sz="2200" dirty="0" smtClean="0"/>
            </a:br>
            <a:r>
              <a:rPr lang="pl-PL" altLang="pl-PL" sz="2200" dirty="0" smtClean="0"/>
              <a:t>na dotychczasowych </a:t>
            </a:r>
            <a:r>
              <a:rPr lang="pl-PL" altLang="pl-PL" sz="2200" dirty="0"/>
              <a:t>zasadach.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19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891" y="1878218"/>
            <a:ext cx="10515600" cy="59915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Centra administracyjne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3138" y="2673523"/>
            <a:ext cx="10515600" cy="376052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l-PL" altLang="pl-PL" sz="2200" dirty="0"/>
              <a:t>Na terenie województwa mazowieckiego w 4 powiatach działają centra administracyjne do obsługi placówek opiekuńczo-wychowawczych, w tym jedno </a:t>
            </a:r>
            <a:r>
              <a:rPr lang="pl-PL" altLang="pl-PL" sz="2200" dirty="0" smtClean="0"/>
              <a:t>dla </a:t>
            </a:r>
            <a:r>
              <a:rPr lang="pl-PL" altLang="pl-PL" sz="2200" dirty="0"/>
              <a:t>placówek rodzinnych. </a:t>
            </a:r>
            <a:endParaRPr lang="pl-PL" altLang="pl-PL" sz="2200" dirty="0" smtClean="0"/>
          </a:p>
          <a:p>
            <a:pPr marL="0" indent="0" algn="just">
              <a:buNone/>
              <a:defRPr/>
            </a:pPr>
            <a:endParaRPr lang="pl-PL" altLang="pl-PL" sz="2200" dirty="0"/>
          </a:p>
          <a:p>
            <a:pPr algn="just">
              <a:defRPr/>
            </a:pPr>
            <a:r>
              <a:rPr lang="pl-PL" altLang="pl-PL" sz="2200" dirty="0"/>
              <a:t>Łącznie w ramach centrów </a:t>
            </a:r>
            <a:r>
              <a:rPr lang="pl-PL" altLang="pl-PL" sz="2200" dirty="0" smtClean="0"/>
              <a:t>funkcjonuj</a:t>
            </a:r>
            <a:r>
              <a:rPr lang="pl-PL" altLang="pl-PL" sz="2200" dirty="0"/>
              <a:t>ą</a:t>
            </a:r>
            <a:r>
              <a:rPr lang="pl-PL" altLang="pl-PL" sz="2200" dirty="0" smtClean="0"/>
              <a:t> </a:t>
            </a:r>
            <a:r>
              <a:rPr lang="pl-PL" altLang="pl-PL" sz="2200" dirty="0"/>
              <a:t>23 placówki, w tym 13 placówek rodzinnych. </a:t>
            </a:r>
          </a:p>
          <a:p>
            <a:pPr algn="just">
              <a:defRPr/>
            </a:pPr>
            <a:endParaRPr lang="pl-PL" altLang="pl-PL" sz="2200" dirty="0"/>
          </a:p>
          <a:p>
            <a:pPr algn="just">
              <a:defRPr/>
            </a:pPr>
            <a:r>
              <a:rPr lang="pl-PL" altLang="pl-PL" sz="2200" dirty="0"/>
              <a:t>W m.st. Warszawa utworzono 3 zespoły do obsługi placówek opiekuńczo-wychowawczych, które obejmują placówki typu socjalizacyjnego, specjalistyczno-terapeutycznego oraz interwencyjnego.</a:t>
            </a:r>
            <a:endParaRPr lang="pl-PL" sz="2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15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07498"/>
            <a:ext cx="10515600" cy="773084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b="1" dirty="0" smtClean="0"/>
              <a:t>Najważniejsze wnioski </a:t>
            </a:r>
            <a:r>
              <a:rPr lang="pl-PL" altLang="pl-PL" sz="3200" b="1" dirty="0"/>
              <a:t>z prowadzonych w 2018 r. kontroli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0009" y="2488400"/>
            <a:ext cx="11245933" cy="37378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pl-PL" sz="2400" b="1" dirty="0"/>
              <a:t>diagnozy psychofizyczne dziecka</a:t>
            </a:r>
            <a:r>
              <a:rPr lang="pl-PL" sz="2400" dirty="0"/>
              <a:t>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sz="2400" dirty="0"/>
              <a:t>długie lub zbyt krótkie terminy powstania diagnozy;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sz="2400" dirty="0"/>
              <a:t>nieuwzględnianie wszystkich elementów diagnozy określonych w § 14 ust. 4 </a:t>
            </a:r>
            <a:r>
              <a:rPr lang="pl-PL" sz="2400" i="1" dirty="0"/>
              <a:t>rozporządzenia Ministra Pracy i Polityki Społecznej</a:t>
            </a:r>
            <a:r>
              <a:rPr lang="pl-PL" sz="2400" dirty="0"/>
              <a:t> </a:t>
            </a:r>
            <a:r>
              <a:rPr lang="pl-PL" sz="2400" i="1" dirty="0"/>
              <a:t>z dnia 22 grudnia 2011 r. w sprawie instytucjonalnej pieczy zastępczej </a:t>
            </a:r>
            <a:r>
              <a:rPr lang="pl-PL" sz="2400" dirty="0"/>
              <a:t>(Dz. U. Nr 292, poz. 1720);</a:t>
            </a:r>
            <a:r>
              <a:rPr lang="pl-PL" altLang="pl-PL" sz="2400" dirty="0"/>
              <a:t> </a:t>
            </a:r>
          </a:p>
          <a:p>
            <a:pPr marL="0" indent="0">
              <a:buNone/>
              <a:defRPr/>
            </a:pPr>
            <a:endParaRPr lang="pl-PL" altLang="pl-PL" sz="2400" dirty="0"/>
          </a:p>
          <a:p>
            <a:pPr marL="0" indent="0">
              <a:buNone/>
              <a:defRPr/>
            </a:pPr>
            <a:r>
              <a:rPr lang="pl-PL" sz="2400" b="1" dirty="0"/>
              <a:t>plany pomocy dziecku: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sz="2400" dirty="0"/>
              <a:t>cel pracy z dzieckiem niezgodny z § 15 ust. 3 pkt 2 ww. rozporządzenia;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sz="2400" dirty="0"/>
              <a:t>formułowane cele i działania krótko i długoterminowe niespójne i niezgodne z § 15 ust. 3 pkt 1 rozporządzenia oraz z celem głównym pracy z dzieckiem;</a:t>
            </a:r>
          </a:p>
          <a:p>
            <a:pPr>
              <a:defRPr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78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96389" y="1765997"/>
            <a:ext cx="10515600" cy="707217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b="1" dirty="0"/>
              <a:t>Najważniejsze wnioski z prowadzonych w 2018 r. kontroli</a:t>
            </a:r>
            <a:endParaRPr lang="pl-PL" sz="32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896389" y="2806527"/>
            <a:ext cx="10515600" cy="3727585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pl-PL" sz="2400" b="1" dirty="0"/>
              <a:t>karty udziału w zajęciach specjalistycznych: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/>
              <a:t> nieuwzględnianie zajęć prowadzonych poza placówką;</a:t>
            </a:r>
          </a:p>
          <a:p>
            <a:pPr algn="just">
              <a:defRPr/>
            </a:pPr>
            <a:endParaRPr lang="pl-PL" sz="2400" dirty="0"/>
          </a:p>
          <a:p>
            <a:pPr algn="just">
              <a:defRPr/>
            </a:pPr>
            <a:r>
              <a:rPr lang="pl-PL" altLang="pl-PL" sz="2400" b="1" dirty="0"/>
              <a:t>kieszonkowe: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altLang="pl-PL" sz="2400" dirty="0"/>
              <a:t> nierzetelne dokumentowanie dokonywanych wypłat, nieuwzględnianie w przypadku obniżania kieszonkowego minimalnej kwoty, określonej w § 18 ust. 1 pkt 8 rozporządzenia; </a:t>
            </a:r>
          </a:p>
          <a:p>
            <a:pPr algn="just">
              <a:defRPr/>
            </a:pPr>
            <a:endParaRPr lang="pl-PL" altLang="pl-PL" sz="2400" dirty="0"/>
          </a:p>
          <a:p>
            <a:pPr algn="just">
              <a:defRPr/>
            </a:pPr>
            <a:r>
              <a:rPr lang="pl-PL" altLang="pl-PL" sz="2400" dirty="0"/>
              <a:t>realizacja </a:t>
            </a:r>
            <a:r>
              <a:rPr lang="pl-PL" altLang="pl-PL" sz="2400" b="1" dirty="0"/>
              <a:t>art. 103 ust. 1 </a:t>
            </a:r>
            <a:r>
              <a:rPr lang="pl-PL" altLang="pl-PL" sz="2400" dirty="0"/>
              <a:t>ustawy: </a:t>
            </a:r>
            <a:endParaRPr lang="pl-PL" sz="2400" b="1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altLang="pl-PL" sz="2400" dirty="0"/>
              <a:t> przyjmowanie dzieci na podstawie ww. artykułu do placówek opiekuńczo-wychowawczych typu socjalizacyjnego.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2329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889462" y="185887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200" dirty="0"/>
              <a:t>Dziękuję za uwagę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0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lvl="0"/>
            <a:endParaRPr lang="pl-PL" dirty="0"/>
          </a:p>
        </p:txBody>
      </p:sp>
      <p:graphicFrame>
        <p:nvGraphicFramePr>
          <p:cNvPr id="5" name="Diagram 4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421302801"/>
              </p:ext>
            </p:extLst>
          </p:nvPr>
        </p:nvGraphicFramePr>
        <p:xfrm>
          <a:off x="1055714" y="1587731"/>
          <a:ext cx="8820579" cy="4294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838" y="6176963"/>
            <a:ext cx="8242506" cy="53649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"/>
            <a:ext cx="5378335" cy="143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9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838200" y="1288472"/>
            <a:ext cx="10515600" cy="144641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Standard dotyczący liczby miejsc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838200" y="2931026"/>
            <a:ext cx="10515600" cy="3245936"/>
          </a:xfrm>
        </p:spPr>
        <p:txBody>
          <a:bodyPr>
            <a:normAutofit/>
          </a:bodyPr>
          <a:lstStyle/>
          <a:p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95 ust. 3 </a:t>
            </a:r>
            <a:r>
              <a:rPr lang="pl-PL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ustawy o wspieraniu rodziny i systemie pieczy zastępczej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(Dz. U. z 2018 r. poz. 998, z późn. zm.):</a:t>
            </a:r>
          </a:p>
          <a:p>
            <a:pPr marL="0" indent="0" algn="just">
              <a:buNone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placówce opiekuńczo-wychowawczej typu  socjalizacyjnego, interwencyjnego </a:t>
            </a:r>
            <a:b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 specjalistyczno-terapeutycznego można umieścić, w tym samym czasie, łącznie nie więcej niż 14 dzieci oraz osób, które osiągnęły pełnoletność przebywając </a:t>
            </a:r>
            <a:b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pieczy zastępczej, o których mowa w art. 37 ust. 2, z zastrzeżeniem ust. 3a. </a:t>
            </a:r>
          </a:p>
          <a:p>
            <a:pPr marL="0" indent="0">
              <a:buNone/>
            </a:pPr>
            <a:r>
              <a:rPr lang="pl-PL" sz="2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Powyższy limit liczby miejsc należy osiągnąć </a:t>
            </a:r>
            <a:r>
              <a:rPr lang="pl-PL" sz="2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1 stycznia 2021 r.</a:t>
            </a:r>
            <a:r>
              <a:rPr lang="pl-PL" sz="2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5409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38200" y="1894669"/>
            <a:ext cx="10515600" cy="6157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3600" b="1" dirty="0" smtClean="0"/>
              <a:t>Standard </a:t>
            </a:r>
            <a:r>
              <a:rPr lang="pl-PL" sz="3600" b="1" dirty="0"/>
              <a:t>dotyczący liczby </a:t>
            </a:r>
            <a:r>
              <a:rPr lang="pl-PL" sz="3600" b="1" dirty="0" smtClean="0"/>
              <a:t>miejsc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2972430"/>
            <a:ext cx="10515600" cy="255518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sz="2400" dirty="0"/>
              <a:t>W</a:t>
            </a:r>
            <a:r>
              <a:rPr lang="pl-PL" sz="2400" b="1" dirty="0"/>
              <a:t> 29 </a:t>
            </a:r>
            <a:r>
              <a:rPr lang="pl-PL" sz="2400" dirty="0"/>
              <a:t>placówkach liczba miejsc jest wyższa niż 14, w tym w</a:t>
            </a:r>
            <a:r>
              <a:rPr lang="pl-PL" sz="2400" dirty="0" smtClean="0"/>
              <a:t>:</a:t>
            </a:r>
          </a:p>
          <a:p>
            <a:pPr lvl="0"/>
            <a:r>
              <a:rPr lang="pl-PL" sz="2400" b="1" dirty="0" smtClean="0"/>
              <a:t>18</a:t>
            </a:r>
            <a:r>
              <a:rPr lang="pl-PL" sz="2400" dirty="0" smtClean="0"/>
              <a:t> </a:t>
            </a:r>
            <a:r>
              <a:rPr lang="pl-PL" sz="2400" dirty="0"/>
              <a:t>placówkach socjalizacyjnych,</a:t>
            </a:r>
          </a:p>
          <a:p>
            <a:pPr lvl="0"/>
            <a:r>
              <a:rPr lang="pl-PL" sz="2400" b="1" dirty="0"/>
              <a:t>4</a:t>
            </a:r>
            <a:r>
              <a:rPr lang="pl-PL" sz="2400" dirty="0"/>
              <a:t> placówkach interwencyjnych,</a:t>
            </a:r>
          </a:p>
          <a:p>
            <a:pPr lvl="0"/>
            <a:r>
              <a:rPr lang="pl-PL" sz="2400" b="1" dirty="0"/>
              <a:t>6</a:t>
            </a:r>
            <a:r>
              <a:rPr lang="pl-PL" sz="2400" dirty="0"/>
              <a:t> placówkach łączących zadania, </a:t>
            </a:r>
          </a:p>
          <a:p>
            <a:pPr lvl="0"/>
            <a:r>
              <a:rPr lang="pl-PL" sz="2400" b="1" dirty="0"/>
              <a:t>1</a:t>
            </a:r>
            <a:r>
              <a:rPr lang="pl-PL" sz="2400" dirty="0"/>
              <a:t> placówce </a:t>
            </a:r>
            <a:r>
              <a:rPr lang="pl-PL" sz="2400" dirty="0" smtClean="0"/>
              <a:t>specjalistyczno-terapeutycznej.</a:t>
            </a:r>
          </a:p>
          <a:p>
            <a:pPr marL="0" lvl="0" indent="0">
              <a:buNone/>
            </a:pPr>
            <a:endParaRPr lang="pl-PL" sz="2400" dirty="0"/>
          </a:p>
          <a:p>
            <a:pPr marL="0" lvl="0" indent="0">
              <a:buNone/>
            </a:pPr>
            <a:r>
              <a:rPr lang="pl-PL" sz="2400" dirty="0" smtClean="0"/>
              <a:t>W </a:t>
            </a:r>
            <a:r>
              <a:rPr lang="pl-PL" sz="2400" b="1" dirty="0"/>
              <a:t>10</a:t>
            </a:r>
            <a:r>
              <a:rPr lang="pl-PL" sz="2400" dirty="0"/>
              <a:t> powiatach wszystkie </a:t>
            </a:r>
            <a:r>
              <a:rPr lang="pl-PL" sz="2400" dirty="0" smtClean="0"/>
              <a:t>placówki osiągnęły już standard w zakresie limitu liczby miejsc.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913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1249804"/>
            <a:ext cx="10515600" cy="85331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prstClr val="black"/>
                </a:solidFill>
              </a:rPr>
              <a:t>Standard dotyczący wieku dzieci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27511" y="2103120"/>
            <a:ext cx="11257807" cy="441405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art. 95 ust. 1: w placówce opiekuńczo-wychowawczej typu socjalizacyjnego, interwencyjnego lub specjalistyczno-terapeutycznego są umieszczane dzieci powyżej 10 roku życia, wymagające szczególnej opieki lub mające trudności w przystosowaniu się do życia w rodzinie;</a:t>
            </a:r>
          </a:p>
          <a:p>
            <a:pPr algn="just"/>
            <a:r>
              <a:rPr lang="pl-PL" dirty="0"/>
              <a:t>art. 95 ust. 2: umieszczenie dziecka poniżej 10 roku życia w placówce opiekuńczo-wychowawczej jest możliwe w przypadku, gdy w danej placówce opiekuńczo-wychowawczej umieszczona jest matka lub ojciec tego dziecka oraz w innych wyjątkowych przypadkach, szczególnie gdy przemawia za tym stan zdrowia dziecka lub dotyczy to rodzeństwa;</a:t>
            </a:r>
          </a:p>
          <a:p>
            <a:pPr algn="just"/>
            <a:r>
              <a:rPr lang="pl-PL" dirty="0"/>
              <a:t>art. 232 ust. 1: do 31 grudnia 2019 r. w placówkach mogą przebywać dzieci powyżej 7 roku życia</a:t>
            </a:r>
          </a:p>
          <a:p>
            <a:pPr algn="just"/>
            <a:r>
              <a:rPr lang="pl-PL" dirty="0"/>
              <a:t>art. 232 ust. 2: </a:t>
            </a:r>
            <a:r>
              <a:rPr lang="pl-PL" b="1" dirty="0"/>
              <a:t>od 1 stycznia 2020 r. </a:t>
            </a:r>
            <a:r>
              <a:rPr lang="pl-PL" dirty="0"/>
              <a:t>w instytucjonalnej pieczy zastępczej mogą przebywać dzieci powyżej 10 roku </a:t>
            </a:r>
            <a:r>
              <a:rPr lang="pl-PL" dirty="0" smtClean="0"/>
              <a:t>życia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Zgodnie z danymi z 31.12.2018 r. w placówkach opiekuńczo-wychowawczego przebywało: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b="1" dirty="0" smtClean="0"/>
              <a:t>176</a:t>
            </a:r>
            <a:r>
              <a:rPr lang="pl-PL" dirty="0" smtClean="0"/>
              <a:t> dzieci w wieku poniżej 7 roku życia (w tym 22 ze względu na brak miejsca w pieczy rodzinnej),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b="1" dirty="0" smtClean="0"/>
              <a:t>215</a:t>
            </a:r>
            <a:r>
              <a:rPr lang="pl-PL" dirty="0" smtClean="0"/>
              <a:t> dzieci w wieku pomiędzy 7 a 10 rokiem życia.</a:t>
            </a:r>
            <a:endParaRPr lang="pl-PL" dirty="0"/>
          </a:p>
          <a:p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4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432684"/>
            <a:ext cx="10515600" cy="67874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Standard dotyczący nieruchomości lub budynku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007" y="2290156"/>
            <a:ext cx="11554691" cy="408689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l-PL" altLang="pl-PL" sz="6800" b="1" dirty="0"/>
              <a:t>art. 106 ust. 2a</a:t>
            </a:r>
            <a:r>
              <a:rPr lang="pl-PL" altLang="pl-PL" sz="6800" dirty="0"/>
              <a:t>: placówka opiekuńczo-wychowawcza (…) nie może się mieścić na jednej nieruchomości gruntowej ani w jednym budynku z izbami wytrzeźwień lub z zapewniającymi całodobową opiekę m. in.:</a:t>
            </a:r>
          </a:p>
          <a:p>
            <a:pPr marL="0" indent="0" algn="just">
              <a:buNone/>
            </a:pPr>
            <a:r>
              <a:rPr lang="pl-PL" altLang="pl-PL" sz="6800" dirty="0"/>
              <a:t>    - innymi jednostkami organizacyjnymi wspierania rodziny i systemu pieczy zastępczej, </a:t>
            </a:r>
          </a:p>
          <a:p>
            <a:pPr marL="0" indent="0" algn="just">
              <a:buNone/>
            </a:pPr>
            <a:r>
              <a:rPr lang="pl-PL" altLang="pl-PL" sz="6800" dirty="0"/>
              <a:t>    - jednostkami organizacyjnymi pomocy społecznej,</a:t>
            </a:r>
          </a:p>
          <a:p>
            <a:pPr marL="0" indent="0" algn="just">
              <a:buNone/>
            </a:pPr>
            <a:r>
              <a:rPr lang="pl-PL" altLang="pl-PL" sz="6800" dirty="0"/>
              <a:t>    - specjalnymi ośrodkami wychowawczymi.</a:t>
            </a:r>
          </a:p>
          <a:p>
            <a:pPr marL="0" indent="0" algn="just">
              <a:buNone/>
            </a:pPr>
            <a:endParaRPr lang="pl-PL" altLang="pl-PL" sz="6800" dirty="0"/>
          </a:p>
          <a:p>
            <a:pPr algn="just"/>
            <a:r>
              <a:rPr lang="pl-PL" altLang="pl-PL" sz="6800" b="1" dirty="0"/>
              <a:t>art. 4 </a:t>
            </a:r>
            <a:r>
              <a:rPr lang="pl-PL" altLang="pl-PL" sz="6800" i="1" dirty="0"/>
              <a:t>ustawy z dnia 5 września 2016 r. o zmianie ustawy o wspieraniu rodziny i systemie pieczy zastępczej, ustawy o pomocy społecznej oraz ustawy o zmianie ustawy o samorządzie gminnym oraz niektórych innych ustaw</a:t>
            </a:r>
            <a:r>
              <a:rPr lang="pl-PL" altLang="pl-PL" sz="6800" dirty="0"/>
              <a:t> (Dz. U. 2016, poz. 1583): 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6800" dirty="0">
                <a:solidFill>
                  <a:srgbClr val="0070C0"/>
                </a:solidFill>
              </a:rPr>
              <a:t>	</a:t>
            </a:r>
            <a:r>
              <a:rPr lang="pl-PL" altLang="pl-PL" sz="6800" b="1" i="1" dirty="0">
                <a:solidFill>
                  <a:srgbClr val="0070C0"/>
                </a:solidFill>
              </a:rPr>
              <a:t>„powstałe przed dniem wejścia w życie niniejszej ustawy placówki opiekuńczo – wychowawcze (…) niespełniające wymagań, o których mowa w art. 106 ust. 2a ustawy, mogą funkcjonować </a:t>
            </a:r>
            <a:br>
              <a:rPr lang="pl-PL" altLang="pl-PL" sz="6800" b="1" i="1" dirty="0">
                <a:solidFill>
                  <a:srgbClr val="0070C0"/>
                </a:solidFill>
              </a:rPr>
            </a:br>
            <a:r>
              <a:rPr lang="pl-PL" altLang="pl-PL" sz="6800" b="1" i="1" dirty="0">
                <a:solidFill>
                  <a:srgbClr val="0070C0"/>
                </a:solidFill>
              </a:rPr>
              <a:t>na dotychczasowych zasadach do dnia 31 grudnia 2019 r.”</a:t>
            </a:r>
            <a:endParaRPr lang="pl-PL" altLang="pl-PL" sz="6800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4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179" y="1432684"/>
            <a:ext cx="10515600" cy="595621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dirty="0"/>
              <a:t/>
            </a:r>
            <a:br>
              <a:rPr lang="pl-PL" altLang="pl-PL" dirty="0"/>
            </a:br>
            <a:r>
              <a:rPr lang="pl-PL" sz="3600" b="1" dirty="0"/>
              <a:t>Standard dotyczący nieruchomości lub budynku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174" y="3308465"/>
            <a:ext cx="8609610" cy="252707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l-PL" altLang="pl-PL" sz="6000" dirty="0"/>
              <a:t>3 placówki mieszczą się w jednym budynku lub na jednej nieruchomości z domem pomocy społecznej, </a:t>
            </a:r>
          </a:p>
          <a:p>
            <a:pPr marL="0" indent="0" algn="just">
              <a:buNone/>
            </a:pPr>
            <a:endParaRPr lang="pl-PL" altLang="pl-PL" sz="6000" dirty="0"/>
          </a:p>
          <a:p>
            <a:pPr algn="just"/>
            <a:r>
              <a:rPr lang="pl-PL" altLang="pl-PL" sz="6000" dirty="0"/>
              <a:t>1 placówka mieści się w jednym budynku ze specjalnym ośrodkiem </a:t>
            </a:r>
            <a:br>
              <a:rPr lang="pl-PL" altLang="pl-PL" sz="6000" dirty="0"/>
            </a:br>
            <a:r>
              <a:rPr lang="pl-PL" altLang="pl-PL" sz="6000" dirty="0"/>
              <a:t>szkolno-wychowawczym,</a:t>
            </a:r>
          </a:p>
          <a:p>
            <a:pPr marL="0" indent="0" algn="just">
              <a:buNone/>
            </a:pPr>
            <a:endParaRPr lang="pl-PL" altLang="pl-PL" sz="6000" dirty="0"/>
          </a:p>
          <a:p>
            <a:pPr algn="just"/>
            <a:r>
              <a:rPr lang="pl-PL" altLang="pl-PL" sz="6000" dirty="0"/>
              <a:t>2 placówki mieszczą się na jednej nieruchomości z inną placówką </a:t>
            </a:r>
            <a:br>
              <a:rPr lang="pl-PL" altLang="pl-PL" sz="6000" dirty="0"/>
            </a:br>
            <a:r>
              <a:rPr lang="pl-PL" altLang="pl-PL" sz="6000" dirty="0"/>
              <a:t>opiekuńczo-wychowawczą</a:t>
            </a:r>
            <a:r>
              <a:rPr lang="pl-PL" altLang="pl-PL" sz="6000" dirty="0" smtClean="0"/>
              <a:t>. </a:t>
            </a:r>
          </a:p>
          <a:p>
            <a:pPr algn="just"/>
            <a:endParaRPr lang="pl-PL" altLang="pl-PL" sz="2400" dirty="0"/>
          </a:p>
          <a:p>
            <a:pPr algn="just"/>
            <a:endParaRPr lang="pl-PL" alt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94733" y="2553573"/>
            <a:ext cx="63058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200" dirty="0" smtClean="0"/>
              <a:t>	Zgodnie </a:t>
            </a:r>
            <a:r>
              <a:rPr lang="pl-PL" altLang="pl-PL" sz="2200" dirty="0"/>
              <a:t>ze stanem na 30 kwietnia 2019 r.: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3819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10515600" cy="118872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Standard dotyczący organizacji placówki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0010" y="2728872"/>
            <a:ext cx="10973790" cy="3884722"/>
          </a:xfrm>
        </p:spPr>
        <p:txBody>
          <a:bodyPr>
            <a:noAutofit/>
          </a:bodyPr>
          <a:lstStyle/>
          <a:p>
            <a:pPr algn="just"/>
            <a:r>
              <a:rPr lang="pl-PL" sz="2200" b="1" dirty="0"/>
              <a:t>art. 93 ust. 3a</a:t>
            </a:r>
            <a:r>
              <a:rPr lang="pl-PL" sz="2200" dirty="0"/>
              <a:t>: powiat może połączyć prowadzone przez siebie formy instytucjonalnej pieczy zastępczej z jednostkami organizacyjnymi pomocy społecznej. Jeżeli połączenie obejmuje odpowiednio powiatowe centrum pomocy rodzinie, formy instytucjonalnej pieczy zastępczej prowadzone są w ramach tych jednostek,</a:t>
            </a:r>
          </a:p>
          <a:p>
            <a:pPr marL="0" indent="0" algn="just">
              <a:buNone/>
            </a:pPr>
            <a:endParaRPr lang="pl-PL" sz="2200" dirty="0"/>
          </a:p>
          <a:p>
            <a:pPr algn="just"/>
            <a:r>
              <a:rPr lang="pl-PL" sz="2200" b="1" dirty="0"/>
              <a:t>art. 97 ust. 1a</a:t>
            </a:r>
            <a:r>
              <a:rPr lang="pl-PL" sz="2200" dirty="0"/>
              <a:t>: w przypadku zapewnienia wspólnej obsługi placówek opiekuńczo-wychowawczych typu socjalizacyjnego, interwencyjnego lub specjalistyczno-terapeutycznego na podstawie przepisów o samorządzie powiatowym placówka opiekuńczo-wychowawczą może kierować dyrektor jednostki obsługującej, która prowadzi wspólną obsługę, </a:t>
            </a:r>
            <a:br>
              <a:rPr lang="pl-PL" sz="2200" dirty="0"/>
            </a:br>
            <a:r>
              <a:rPr lang="pl-PL" sz="2200" dirty="0"/>
              <a:t>przy pomocy wyznaczonego w poszczególnych placówkach opiekuńczo-wychowawczych wychowawcy.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4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4702" y="1980525"/>
            <a:ext cx="10515600" cy="60473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Standard </a:t>
            </a:r>
            <a:r>
              <a:rPr lang="pl-PL" sz="3200" b="1" dirty="0"/>
              <a:t>dotyczący </a:t>
            </a:r>
            <a:r>
              <a:rPr lang="pl-PL" sz="3200" b="1" dirty="0" smtClean="0"/>
              <a:t>organizacji placówki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4702" y="2966845"/>
            <a:ext cx="10515600" cy="2419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/>
              <a:t>17 </a:t>
            </a:r>
            <a:r>
              <a:rPr lang="pl-PL" sz="2200" dirty="0"/>
              <a:t>placówek opiekuńczo-wychowawczych funkcjonuje w strukturach niezgodnych </a:t>
            </a:r>
            <a:r>
              <a:rPr lang="pl-PL" sz="2200" dirty="0" smtClean="0"/>
              <a:t>z </a:t>
            </a:r>
            <a:r>
              <a:rPr lang="pl-PL" sz="2200" dirty="0"/>
              <a:t>obowiązującymi przepisami: </a:t>
            </a:r>
            <a:endParaRPr lang="pl-PL" sz="2200" dirty="0" smtClean="0"/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200" dirty="0" smtClean="0"/>
              <a:t>10 </a:t>
            </a:r>
            <a:r>
              <a:rPr lang="pl-PL" sz="2200" dirty="0"/>
              <a:t>placówek typu socjalizacyjnego,</a:t>
            </a:r>
          </a:p>
          <a:p>
            <a:r>
              <a:rPr lang="pl-PL" sz="2200" dirty="0"/>
              <a:t>6 placówek łączących zadania,</a:t>
            </a:r>
          </a:p>
          <a:p>
            <a:r>
              <a:rPr lang="pl-PL" sz="2200" dirty="0"/>
              <a:t>1 placówka specjalistyczno-terapeutyczna.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713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28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789</Words>
  <Application>Microsoft Office PowerPoint</Application>
  <PresentationFormat>Panoramiczny</PresentationFormat>
  <Paragraphs>95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Standard dotyczący liczby miejsc</vt:lpstr>
      <vt:lpstr> Standard dotyczący liczby miejsc </vt:lpstr>
      <vt:lpstr>Standard dotyczący wieku dzieci</vt:lpstr>
      <vt:lpstr>Standard dotyczący nieruchomości lub budynku </vt:lpstr>
      <vt:lpstr> Standard dotyczący nieruchomości lub budynku </vt:lpstr>
      <vt:lpstr>Standard dotyczący organizacji placówki</vt:lpstr>
      <vt:lpstr> Standard dotyczący organizacji placówki </vt:lpstr>
      <vt:lpstr>Centra administracyjne</vt:lpstr>
      <vt:lpstr>Centra administracyjne</vt:lpstr>
      <vt:lpstr>Najważniejsze wnioski z prowadzonych w 2018 r. kontroli</vt:lpstr>
      <vt:lpstr>Najważniejsze wnioski z prowadzonych w 2018 r. kontroli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 przewidziane w ramach programu „Mazowieckie – historia Niepodległości</dc:title>
  <dc:creator>Igor Piwowarski</dc:creator>
  <cp:lastModifiedBy>Małgorzata Tajchman</cp:lastModifiedBy>
  <cp:revision>57</cp:revision>
  <dcterms:created xsi:type="dcterms:W3CDTF">2018-04-20T14:47:56Z</dcterms:created>
  <dcterms:modified xsi:type="dcterms:W3CDTF">2019-05-15T12:29:31Z</dcterms:modified>
</cp:coreProperties>
</file>