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alibri"/>
              </a:rPr>
              <a:t>Kliknij, aby edytować style wzorca tekstu</a:t>
            </a:r>
          </a:p>
          <a:p>
            <a:pPr lvl="1"/>
            <a:r>
              <a:rPr>
                <a:latin typeface="Calibri"/>
              </a:rPr>
              <a:t>Drugi poziom</a:t>
            </a:r>
          </a:p>
          <a:p>
            <a:pPr lvl="2"/>
            <a:r>
              <a:rPr>
                <a:latin typeface="Calibri"/>
              </a:rPr>
              <a:t>Trzeci poziom</a:t>
            </a:r>
          </a:p>
          <a:p>
            <a:pPr lvl="3"/>
            <a:r>
              <a:rPr>
                <a:latin typeface="Calibri"/>
              </a:rPr>
              <a:t>Czwarty poziom</a:t>
            </a:r>
          </a:p>
          <a:p>
            <a:pPr lvl="4"/>
            <a:r>
              <a:rPr>
                <a:latin typeface="Calibri"/>
              </a:rPr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000" b="1" i="0" u="none" strike="noStrike">
                <a:latin typeface="Calibri"/>
              </a:rPr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3200">
                <a:latin typeface="Calibri"/>
              </a:rPr>
              <a:t>Kliknij, aby edytować style wzorca tekstu</a:t>
            </a:r>
          </a:p>
          <a:p>
            <a:pPr lvl="1"/>
            <a:r>
              <a:rPr sz="2800">
                <a:latin typeface="Calibri"/>
              </a:rPr>
              <a:t>Drugi poziom</a:t>
            </a:r>
          </a:p>
          <a:p>
            <a:pPr lvl="2"/>
            <a:r>
              <a:rPr sz="2400">
                <a:latin typeface="Calibri"/>
              </a:rPr>
              <a:t>Trzeci poziom</a:t>
            </a:r>
          </a:p>
          <a:p>
            <a:pPr lvl="3"/>
            <a:r>
              <a:rPr sz="2000">
                <a:latin typeface="Calibri"/>
              </a:rPr>
              <a:t>Czwarty poziom</a:t>
            </a:r>
          </a:p>
          <a:p>
            <a:pPr lvl="4"/>
            <a:r>
              <a:rPr sz="2000">
                <a:latin typeface="Calibri"/>
              </a:rPr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2" cy="46910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latin typeface="Calibri"/>
              </a:rPr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85800" y="2125662"/>
            <a:ext cx="7772400" cy="143986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Kliknij, aby edytować styl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 idx="1"/>
          </p:nvPr>
        </p:nvSpPr>
        <p:spPr>
          <a:xfrm>
            <a:off x="1371600" y="3867150"/>
            <a:ext cx="6400800" cy="1762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Kliknij, aby edytować styl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8229600" cy="450691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Kliknij, aby edytować style wzorca tekstu</a:t>
            </a:r>
          </a:p>
          <a:p>
            <a:pPr lvl="0" algn="l"/>
            <a:r>
              <a:rPr/>
              <a:t>Drugi poziom</a:t>
            </a:r>
          </a:p>
          <a:p>
            <a:pPr lvl="0" algn="l"/>
            <a:r>
              <a:rPr/>
              <a:t>Trzeci poziom</a:t>
            </a:r>
          </a:p>
          <a:p>
            <a:pPr lvl="0" algn="l"/>
            <a:r>
              <a:rPr/>
              <a:t>Czwarty poziom</a:t>
            </a:r>
          </a:p>
          <a:p>
            <a:pPr lvl="0" algn="l"/>
            <a:r>
              <a:rPr/>
              <a:t>Piąty poziom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4022725" cy="450691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Kliknij, aby edytować style wzorca tekstu</a:t>
            </a:r>
          </a:p>
          <a:p>
            <a:pPr lvl="0" algn="l"/>
            <a:r>
              <a:rPr/>
              <a:t>Drugi poziom</a:t>
            </a:r>
          </a:p>
          <a:p>
            <a:pPr lvl="0" algn="l"/>
            <a:r>
              <a:rPr/>
              <a:t>Trzeci poziom</a:t>
            </a:r>
          </a:p>
          <a:p>
            <a:pPr lvl="0" algn="l"/>
            <a:r>
              <a:rPr/>
              <a:t>Czwarty poziom</a:t>
            </a:r>
          </a:p>
          <a:p>
            <a:pPr lvl="0" algn="l"/>
            <a:r>
              <a:rPr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4652962" y="1603375"/>
            <a:ext cx="4024313" cy="450691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Kliknij, aby edytować style wzorca tekstu</a:t>
            </a:r>
          </a:p>
          <a:p>
            <a:pPr lvl="0" algn="l"/>
            <a:r>
              <a:rPr/>
              <a:t>Drugi poziom</a:t>
            </a:r>
          </a:p>
          <a:p>
            <a:pPr lvl="0" algn="l"/>
            <a:r>
              <a:rPr/>
              <a:t>Trzeci poziom</a:t>
            </a:r>
          </a:p>
          <a:p>
            <a:pPr lvl="0" algn="l"/>
            <a:r>
              <a:rPr/>
              <a:t>Czwarty poziom</a:t>
            </a:r>
          </a:p>
          <a:p>
            <a:pPr lvl="0" algn="l"/>
            <a:r>
              <a:rPr/>
              <a:t>Piąty poziom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marL="0" lvl="0" indent="0" algn="ctr">
              <a:lnSpc>
                <a:spcPct val="10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>
                <a:latin typeface="Calibri"/>
              </a:rPr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buNone/>
            </a:pPr>
            <a:r>
              <a:rPr>
                <a:solidFill>
                  <a:srgbClr val="3F3F3F"/>
                </a:solidFill>
                <a:latin typeface="Calibri"/>
              </a:rPr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>
                <a:latin typeface="Calibri"/>
              </a:rPr>
              <a:t>Kliknij, aby edytować style wzorca tekstu</a:t>
            </a:r>
          </a:p>
          <a:p>
            <a:pPr lvl="1"/>
            <a:r>
              <a:rPr sz="2400">
                <a:latin typeface="Calibri"/>
              </a:rPr>
              <a:t>Drugi poziom</a:t>
            </a:r>
          </a:p>
          <a:p>
            <a:pPr lvl="2"/>
            <a:r>
              <a:rPr sz="2000">
                <a:latin typeface="Calibri"/>
              </a:rPr>
              <a:t>Trzeci poziom</a:t>
            </a:r>
          </a:p>
          <a:p>
            <a:pPr lvl="3"/>
            <a:r>
              <a:rPr sz="1800">
                <a:latin typeface="Calibri"/>
              </a:rPr>
              <a:t>Czwarty poziom</a:t>
            </a:r>
          </a:p>
          <a:p>
            <a:pPr lvl="4"/>
            <a:r>
              <a:rPr sz="1800">
                <a:latin typeface="Calibri"/>
              </a:rPr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>
                <a:latin typeface="Calibri"/>
              </a:rPr>
              <a:t>Kliknij, aby edytować style wzorca tekstu</a:t>
            </a:r>
          </a:p>
          <a:p>
            <a:pPr lvl="1"/>
            <a:r>
              <a:rPr sz="2400">
                <a:latin typeface="Calibri"/>
              </a:rPr>
              <a:t>Drugi poziom</a:t>
            </a:r>
          </a:p>
          <a:p>
            <a:pPr lvl="2"/>
            <a:r>
              <a:rPr sz="2000">
                <a:latin typeface="Calibri"/>
              </a:rPr>
              <a:t>Trzeci poziom</a:t>
            </a:r>
          </a:p>
          <a:p>
            <a:pPr lvl="3"/>
            <a:r>
              <a:rPr sz="1800">
                <a:latin typeface="Calibri"/>
              </a:rPr>
              <a:t>Czwarty poziom</a:t>
            </a:r>
          </a:p>
          <a:p>
            <a:pPr lvl="4"/>
            <a:r>
              <a:rPr sz="1800">
                <a:latin typeface="Calibri"/>
              </a:rPr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alibri"/>
              </a:rPr>
              <a:t>Kliknij, aby edytować style wzorca tekstu</a:t>
            </a:r>
          </a:p>
          <a:p>
            <a:pPr lvl="1"/>
            <a:r>
              <a:rPr>
                <a:latin typeface="Calibri"/>
              </a:rPr>
              <a:t>Drugi poziom</a:t>
            </a:r>
          </a:p>
          <a:p>
            <a:pPr lvl="2"/>
            <a:r>
              <a:rPr>
                <a:latin typeface="Calibri"/>
              </a:rPr>
              <a:t>Trzeci poziom</a:t>
            </a:r>
          </a:p>
          <a:p>
            <a:pPr lvl="3"/>
            <a:r>
              <a:rPr>
                <a:latin typeface="Calibri"/>
              </a:rPr>
              <a:t>Czwarty poziom</a:t>
            </a:r>
          </a:p>
          <a:p>
            <a:pPr lvl="4"/>
            <a:r>
              <a:rPr>
                <a:latin typeface="Calibri"/>
              </a:rPr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629400" y="274637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601980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alibri"/>
              </a:rPr>
              <a:t>Kliknij, aby edytować style wzorca tekstu</a:t>
            </a:r>
          </a:p>
          <a:p>
            <a:pPr lvl="1"/>
            <a:r>
              <a:rPr>
                <a:latin typeface="Calibri"/>
              </a:rPr>
              <a:t>Drugi poziom</a:t>
            </a:r>
          </a:p>
          <a:p>
            <a:pPr lvl="2"/>
            <a:r>
              <a:rPr>
                <a:latin typeface="Calibri"/>
              </a:rPr>
              <a:t>Trzeci poziom</a:t>
            </a:r>
          </a:p>
          <a:p>
            <a:pPr lvl="3"/>
            <a:r>
              <a:rPr>
                <a:latin typeface="Calibri"/>
              </a:rPr>
              <a:t>Czwarty poziom</a:t>
            </a:r>
          </a:p>
          <a:p>
            <a:pPr lvl="4"/>
            <a:r>
              <a:rPr>
                <a:latin typeface="Calibri"/>
              </a:rPr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sz="4000" b="1" i="0" u="none" strike="noStrike">
                <a:latin typeface="Calibri"/>
              </a:rPr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722312" y="2906712"/>
            <a:ext cx="7772400" cy="14986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000">
                <a:solidFill>
                  <a:srgbClr val="3F3F3F"/>
                </a:solidFill>
                <a:latin typeface="Calibri"/>
              </a:rPr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792287" y="48006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000" b="1" i="0" u="none" strike="noStrike">
                <a:latin typeface="Calibri"/>
              </a:rPr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792287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>
              <a:lnSpc>
                <a:spcPct val="100000"/>
              </a:lnSpc>
              <a:buNone/>
            </a:pPr>
            <a:endParaRPr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1792287" y="5367337"/>
            <a:ext cx="5486400" cy="8032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>
                <a:latin typeface="Calibri"/>
              </a:rPr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8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1" i="0" u="none" strike="noStrike">
                <a:latin typeface="Calibri"/>
              </a:rPr>
              <a:t>Kliknij, aby edytować style wzorca tekstu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>
                <a:latin typeface="Calibri"/>
              </a:rPr>
              <a:t>Kliknij, aby edytować style wzorca tekstu</a:t>
            </a:r>
          </a:p>
          <a:p>
            <a:pPr lvl="1"/>
            <a:r>
              <a:rPr sz="2000">
                <a:latin typeface="Calibri"/>
              </a:rPr>
              <a:t>Drugi poziom</a:t>
            </a:r>
          </a:p>
          <a:p>
            <a:pPr lvl="2"/>
            <a:r>
              <a:rPr sz="1800">
                <a:latin typeface="Calibri"/>
              </a:rPr>
              <a:t>Trzeci poziom</a:t>
            </a:r>
          </a:p>
          <a:p>
            <a:pPr lvl="3"/>
            <a:r>
              <a:rPr sz="1600">
                <a:latin typeface="Calibri"/>
              </a:rPr>
              <a:t>Czwarty poziom</a:t>
            </a:r>
          </a:p>
          <a:p>
            <a:pPr lvl="4"/>
            <a:r>
              <a:rPr sz="1600">
                <a:latin typeface="Calibri"/>
              </a:rPr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5" cy="638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1" i="0" u="none" strike="noStrike">
                <a:latin typeface="Calibri"/>
              </a:rPr>
              <a:t>Kliknij, aby edytować style wzorca tekstu</a:t>
            </a:r>
          </a:p>
        </p:txBody>
      </p:sp>
      <p:sp>
        <p:nvSpPr>
          <p:cNvPr id="6" name="Symbol zastępczy tekstu 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>
                <a:latin typeface="Calibri"/>
              </a:rPr>
              <a:t>Kliknij, aby edytować style wzorca tekstu</a:t>
            </a:r>
          </a:p>
          <a:p>
            <a:pPr lvl="1"/>
            <a:r>
              <a:rPr sz="2000">
                <a:latin typeface="Calibri"/>
              </a:rPr>
              <a:t>Drugi poziom</a:t>
            </a:r>
          </a:p>
          <a:p>
            <a:pPr lvl="2"/>
            <a:r>
              <a:rPr sz="1800">
                <a:latin typeface="Calibri"/>
              </a:rPr>
              <a:t>Trzeci poziom</a:t>
            </a:r>
          </a:p>
          <a:p>
            <a:pPr lvl="3"/>
            <a:r>
              <a:rPr sz="1600">
                <a:latin typeface="Calibri"/>
              </a:rPr>
              <a:t>Czwarty poziom</a:t>
            </a:r>
          </a:p>
          <a:p>
            <a:pPr lvl="4"/>
            <a:r>
              <a:rPr sz="1600">
                <a:latin typeface="Calibri"/>
              </a:rPr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>
                <a:latin typeface="Calibri"/>
              </a:rPr>
              <a:t>Kliknij, aby edytować style wzorca tekstu</a:t>
            </a:r>
          </a:p>
          <a:p>
            <a:pPr lvl="1"/>
            <a:r>
              <a:rPr>
                <a:latin typeface="Calibri"/>
              </a:rPr>
              <a:t>Drugi poziom</a:t>
            </a:r>
          </a:p>
          <a:p>
            <a:pPr lvl="2"/>
            <a:r>
              <a:rPr>
                <a:latin typeface="Calibri"/>
              </a:rPr>
              <a:t>Trzeci poziom</a:t>
            </a:r>
          </a:p>
          <a:p>
            <a:pPr lvl="3"/>
            <a:r>
              <a:rPr>
                <a:latin typeface="Calibri"/>
              </a:rPr>
              <a:t>Czwarty poziom</a:t>
            </a:r>
          </a:p>
          <a:p>
            <a:pPr lvl="4"/>
            <a:r>
              <a:rPr>
                <a:latin typeface="Calibri"/>
              </a:rPr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ctr"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 sz="1200">
                <a:solidFill>
                  <a:srgbClr val="3F3F3F"/>
                </a:solidFill>
                <a:latin typeface="Calibri"/>
              </a:defRPr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342900" lvl="0" indent="0" algn="l">
        <a:lnSpc>
          <a:spcPct val="100000"/>
        </a:lnSpc>
        <a:spcBef>
          <a:spcPct val="20000"/>
        </a:spcBef>
        <a:buFont typeface="Arial"/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1" indent="457200" algn="l">
        <a:lnSpc>
          <a:spcPct val="100000"/>
        </a:lnSpc>
        <a:spcBef>
          <a:spcPct val="20000"/>
        </a:spcBef>
        <a:buFont typeface="Arial"/>
        <a:buChar char="–"/>
        <a:defRPr sz="2800" b="0" i="0" u="none" strike="noStrike" baseline="0">
          <a:solidFill>
            <a:srgbClr val="000000"/>
          </a:solidFill>
          <a:latin typeface="Arial"/>
        </a:defRPr>
      </a:lvl2pPr>
      <a:lvl3pPr marL="1143000" lvl="2" indent="914400" algn="l">
        <a:lnSpc>
          <a:spcPct val="100000"/>
        </a:lnSpc>
        <a:spcBef>
          <a:spcPct val="20000"/>
        </a:spcBef>
        <a:buFont typeface="Arial"/>
        <a:buChar char="•"/>
        <a:defRPr sz="2400" b="0" i="0" u="none" strike="noStrike" baseline="0">
          <a:solidFill>
            <a:srgbClr val="000000"/>
          </a:solidFill>
          <a:latin typeface="Arial"/>
        </a:defRPr>
      </a:lvl3pPr>
      <a:lvl4pPr marL="1600200" lvl="3" indent="1371600" algn="l">
        <a:lnSpc>
          <a:spcPct val="100000"/>
        </a:lnSpc>
        <a:spcBef>
          <a:spcPct val="20000"/>
        </a:spcBef>
        <a:buFont typeface="Arial"/>
        <a:buChar char="–"/>
        <a:defRPr sz="2000" b="0" i="0" u="none" strike="noStrike" baseline="0">
          <a:solidFill>
            <a:srgbClr val="000000"/>
          </a:solidFill>
          <a:latin typeface="Arial"/>
        </a:defRPr>
      </a:lvl4pPr>
      <a:lvl5pPr marL="2057400" lvl="4" indent="1828800" algn="l">
        <a:lnSpc>
          <a:spcPct val="100000"/>
        </a:lnSpc>
        <a:spcBef>
          <a:spcPct val="20000"/>
        </a:spcBef>
        <a:buFont typeface="Arial"/>
        <a:buChar char="»"/>
        <a:defRPr sz="2000" b="0" i="0" u="none" strike="noStrike" baseline="0">
          <a:solidFill>
            <a:srgbClr val="000000"/>
          </a:solidFill>
          <a:latin typeface="Arial"/>
        </a:defRPr>
      </a:lvl5pPr>
      <a:lvl6pPr marL="2514600" lvl="5" indent="2286000" algn="l">
        <a:lnSpc>
          <a:spcPct val="100000"/>
        </a:lnSpc>
        <a:spcBef>
          <a:spcPct val="20000"/>
        </a:spcBef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6pPr>
      <a:lvl7pPr marL="2971800" lvl="6" indent="2743200" algn="l">
        <a:lnSpc>
          <a:spcPct val="100000"/>
        </a:lnSpc>
        <a:spcBef>
          <a:spcPct val="20000"/>
        </a:spcBef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7pPr>
      <a:lvl8pPr marL="3429000" lvl="7" indent="3200400" algn="l">
        <a:lnSpc>
          <a:spcPct val="100000"/>
        </a:lnSpc>
        <a:spcBef>
          <a:spcPct val="20000"/>
        </a:spcBef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8pPr>
      <a:lvl9pPr marL="3886200" lvl="8" indent="3657600" algn="l">
        <a:lnSpc>
          <a:spcPct val="100000"/>
        </a:lnSpc>
        <a:spcBef>
          <a:spcPct val="20000"/>
        </a:spcBef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9pPr>
    </p:bodyStyle>
    <p:otherStyle>
      <a:lvl1pPr marL="0" lvl="0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457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914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1371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1828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marL="2286000" lvl="5" indent="2286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marL="2743200" lvl="6" indent="2743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marL="3200400" lvl="7" indent="3200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marL="3657600" lvl="8" indent="3657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685800" y="141128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r>
              <a:rPr lang="pl-PL" sz="3200" dirty="0" smtClean="0"/>
              <a:t>Stosowania przymusu bezpośredniego </a:t>
            </a:r>
            <a:br>
              <a:rPr lang="pl-PL" sz="3200" dirty="0" smtClean="0"/>
            </a:br>
            <a:r>
              <a:rPr lang="pl-PL" sz="3200" dirty="0" smtClean="0"/>
              <a:t>w kontekście przestrzegania praw </a:t>
            </a:r>
            <a:br>
              <a:rPr lang="pl-PL" sz="3200" dirty="0" smtClean="0"/>
            </a:br>
            <a:r>
              <a:rPr lang="pl-PL" sz="3200" dirty="0" smtClean="0"/>
              <a:t>mieszkańców domów pomocy </a:t>
            </a:r>
            <a:r>
              <a:rPr lang="pl-PL" sz="3200" dirty="0" err="1" smtClean="0"/>
              <a:t>społecznej</a:t>
            </a:r>
            <a:r>
              <a:rPr lang="pl-PL" sz="3200" dirty="0" smtClean="0"/>
              <a:t> i jego dokumentowanie</a:t>
            </a:r>
            <a:br>
              <a:rPr lang="pl-PL" sz="3200" dirty="0" smtClean="0"/>
            </a:br>
            <a:endParaRPr sz="4800" dirty="0">
              <a:latin typeface="Calibri"/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2278063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buNone/>
            </a:pPr>
            <a:r>
              <a:rPr sz="2000" dirty="0">
                <a:solidFill>
                  <a:srgbClr val="3F3F3F"/>
                </a:solidFill>
                <a:latin typeface="Calibri"/>
              </a:rPr>
              <a:t>Aleksandra Krasowska</a:t>
            </a:r>
          </a:p>
          <a:p>
            <a:pPr marL="0" lvl="0" indent="0" algn="ctr">
              <a:buNone/>
            </a:pPr>
            <a:r>
              <a:rPr sz="2000" dirty="0" err="1">
                <a:solidFill>
                  <a:srgbClr val="3F3F3F"/>
                </a:solidFill>
                <a:latin typeface="Calibri"/>
              </a:rPr>
              <a:t>Katedra</a:t>
            </a:r>
            <a:r>
              <a:rPr sz="2000" dirty="0">
                <a:solidFill>
                  <a:srgbClr val="3F3F3F"/>
                </a:solidFill>
                <a:latin typeface="Calibri"/>
              </a:rPr>
              <a:t> </a:t>
            </a:r>
            <a:r>
              <a:rPr sz="2000" dirty="0" err="1">
                <a:solidFill>
                  <a:srgbClr val="3F3F3F"/>
                </a:solidFill>
                <a:latin typeface="Calibri"/>
              </a:rPr>
              <a:t>i</a:t>
            </a:r>
            <a:r>
              <a:rPr sz="2000" dirty="0">
                <a:solidFill>
                  <a:srgbClr val="3F3F3F"/>
                </a:solidFill>
                <a:latin typeface="Calibri"/>
              </a:rPr>
              <a:t> </a:t>
            </a:r>
            <a:r>
              <a:rPr sz="2000" dirty="0" err="1">
                <a:solidFill>
                  <a:srgbClr val="3F3F3F"/>
                </a:solidFill>
                <a:latin typeface="Calibri"/>
              </a:rPr>
              <a:t>Klinika</a:t>
            </a:r>
            <a:r>
              <a:rPr sz="2000" dirty="0">
                <a:solidFill>
                  <a:srgbClr val="3F3F3F"/>
                </a:solidFill>
                <a:latin typeface="Calibri"/>
              </a:rPr>
              <a:t> </a:t>
            </a:r>
            <a:r>
              <a:rPr sz="2000" dirty="0" err="1">
                <a:solidFill>
                  <a:srgbClr val="3F3F3F"/>
                </a:solidFill>
                <a:latin typeface="Calibri"/>
              </a:rPr>
              <a:t>Psychiatryczna</a:t>
            </a:r>
            <a:r>
              <a:rPr sz="2000" dirty="0">
                <a:solidFill>
                  <a:srgbClr val="3F3F3F"/>
                </a:solidFill>
                <a:latin typeface="Calibri"/>
              </a:rPr>
              <a:t> </a:t>
            </a:r>
          </a:p>
          <a:p>
            <a:pPr marL="0" lvl="0" indent="0" algn="ctr">
              <a:buNone/>
            </a:pPr>
            <a:r>
              <a:rPr sz="2000" dirty="0" err="1">
                <a:solidFill>
                  <a:srgbClr val="3F3F3F"/>
                </a:solidFill>
                <a:latin typeface="Calibri"/>
              </a:rPr>
              <a:t>Warszawski</a:t>
            </a:r>
            <a:r>
              <a:rPr sz="2000" dirty="0">
                <a:solidFill>
                  <a:srgbClr val="3F3F3F"/>
                </a:solidFill>
                <a:latin typeface="Calibri"/>
              </a:rPr>
              <a:t> </a:t>
            </a:r>
            <a:r>
              <a:rPr sz="2000" dirty="0" err="1">
                <a:solidFill>
                  <a:srgbClr val="3F3F3F"/>
                </a:solidFill>
                <a:latin typeface="Calibri"/>
              </a:rPr>
              <a:t>Uniwersytet</a:t>
            </a:r>
            <a:r>
              <a:rPr sz="2000" dirty="0">
                <a:solidFill>
                  <a:srgbClr val="3F3F3F"/>
                </a:solidFill>
                <a:latin typeface="Calibri"/>
              </a:rPr>
              <a:t> </a:t>
            </a:r>
            <a:r>
              <a:rPr sz="2000" dirty="0" err="1">
                <a:solidFill>
                  <a:srgbClr val="3F3F3F"/>
                </a:solidFill>
                <a:latin typeface="Calibri"/>
              </a:rPr>
              <a:t>Medyczny</a:t>
            </a:r>
            <a:endParaRPr sz="2000" dirty="0">
              <a:solidFill>
                <a:srgbClr val="3F3F3F"/>
              </a:solidFill>
              <a:latin typeface="Calibri"/>
            </a:endParaRPr>
          </a:p>
          <a:p>
            <a:pPr marL="0" lvl="0" indent="0" algn="ctr">
              <a:buNone/>
            </a:pPr>
            <a:r>
              <a:rPr sz="2000" dirty="0" err="1">
                <a:solidFill>
                  <a:srgbClr val="3F3F3F"/>
                </a:solidFill>
                <a:latin typeface="Calibri"/>
              </a:rPr>
              <a:t>Szpital</a:t>
            </a:r>
            <a:r>
              <a:rPr sz="2000" dirty="0">
                <a:solidFill>
                  <a:srgbClr val="3F3F3F"/>
                </a:solidFill>
                <a:latin typeface="Calibri"/>
              </a:rPr>
              <a:t> </a:t>
            </a:r>
            <a:r>
              <a:rPr sz="2000" dirty="0" err="1">
                <a:solidFill>
                  <a:srgbClr val="3F3F3F"/>
                </a:solidFill>
                <a:latin typeface="Calibri"/>
              </a:rPr>
              <a:t>Nowowiejski</a:t>
            </a:r>
            <a:r>
              <a:rPr sz="2000" dirty="0">
                <a:solidFill>
                  <a:srgbClr val="3F3F3F"/>
                </a:solidFill>
                <a:latin typeface="Calibri"/>
              </a:rPr>
              <a:t> w </a:t>
            </a:r>
            <a:r>
              <a:rPr sz="2000" dirty="0" err="1">
                <a:solidFill>
                  <a:srgbClr val="3F3F3F"/>
                </a:solidFill>
                <a:latin typeface="Calibri"/>
              </a:rPr>
              <a:t>Warszawie</a:t>
            </a:r>
            <a:endParaRPr sz="2000" dirty="0">
              <a:solidFill>
                <a:srgbClr val="3F3F3F"/>
              </a:solidFill>
              <a:latin typeface="Calibri"/>
            </a:endParaRPr>
          </a:p>
        </p:txBody>
      </p:sp>
      <p:pic>
        <p:nvPicPr>
          <p:cNvPr id="4" name="Picture 2" descr="http://empatia.net.pl/images/MCPS25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016224" cy="1094922"/>
          </a:xfrm>
          <a:prstGeom prst="rect">
            <a:avLst/>
          </a:prstGeom>
          <a:noFill/>
        </p:spPr>
      </p:pic>
      <p:pic>
        <p:nvPicPr>
          <p:cNvPr id="5" name="Picture 4" descr="http://www.powrotzu.com/img/partnerzy/mazowsz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093296"/>
            <a:ext cx="2381250" cy="63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485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>
                <a:latin typeface="Calibri"/>
              </a:rPr>
              <a:t>Kto podejmuje decyzję? 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79387" y="1052512"/>
            <a:ext cx="8783638" cy="56165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70000" lnSpcReduction="20000"/>
          </a:bodyPr>
          <a:lstStyle/>
          <a:p>
            <a:pPr lvl="0">
              <a:lnSpc>
                <a:spcPct val="160000"/>
              </a:lnSpc>
            </a:pPr>
            <a:r>
              <a:rPr>
                <a:latin typeface="Calibri"/>
              </a:rPr>
              <a:t>Lekarz, który określa rodzaj zastosowanego środka przymusu oraz osobiście nadzoruje jego wykonanie. </a:t>
            </a:r>
          </a:p>
          <a:p>
            <a:pPr lvl="0">
              <a:lnSpc>
                <a:spcPct val="160000"/>
              </a:lnSpc>
            </a:pPr>
            <a:r>
              <a:rPr b="0" i="0" u="sng" strike="noStrike">
                <a:latin typeface="Calibri"/>
              </a:rPr>
              <a:t>Przed jego zastosowaniem należy uprzedzić o tym osobę, wobec której zostanie on zastosowany. </a:t>
            </a:r>
          </a:p>
          <a:p>
            <a:pPr lvl="0">
              <a:lnSpc>
                <a:spcPct val="160000"/>
              </a:lnSpc>
            </a:pPr>
            <a:r>
              <a:rPr>
                <a:latin typeface="Calibri"/>
              </a:rPr>
              <a:t>Jeżeli nie jest możliwe uzyskanie natychmiastowej decyzji lekarza, decyduje pielęgniarka i zawiadamia o tym </a:t>
            </a:r>
            <a:r>
              <a:rPr b="0" i="1" u="none" strike="noStrike">
                <a:latin typeface="Calibri"/>
              </a:rPr>
              <a:t>niezwłocznie</a:t>
            </a:r>
            <a:r>
              <a:rPr>
                <a:latin typeface="Calibri"/>
              </a:rPr>
              <a:t> lekarza</a:t>
            </a:r>
          </a:p>
          <a:p>
            <a:pPr lvl="0">
              <a:lnSpc>
                <a:spcPct val="160000"/>
              </a:lnSpc>
            </a:pPr>
            <a:r>
              <a:rPr>
                <a:latin typeface="Calibri"/>
              </a:rPr>
              <a:t>W trakcie udzielania pomocy przez ZRM, decyduje osobiście kierujący akcją prowadzenia medycznych czynności ratunkowych i niezwłocznie zawiadamia o tym dyspozytora medycznego.</a:t>
            </a:r>
          </a:p>
          <a:p>
            <a:pPr lvl="0">
              <a:lnSpc>
                <a:spcPct val="160000"/>
              </a:lnSpc>
            </a:pPr>
            <a:r>
              <a:rPr>
                <a:latin typeface="Calibri"/>
              </a:rPr>
              <a:t>Każdy przypadek zastosowania przymusu bezpośredniego wraz z dokładnym opisem umieszcza się w historii choroby pacjenta</a:t>
            </a:r>
          </a:p>
          <a:p>
            <a:pPr lvl="0">
              <a:lnSpc>
                <a:spcPct val="16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>
                <a:latin typeface="Calibri"/>
              </a:rPr>
              <a:t>Jednostka organizacyjna pomocy społecznej bez lekarza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06362" y="1844675"/>
            <a:ext cx="8856663" cy="467995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000"/>
          </a:bodyPr>
          <a:lstStyle/>
          <a:p>
            <a:pPr lvl="0" algn="just">
              <a:lnSpc>
                <a:spcPct val="150000"/>
              </a:lnSpc>
            </a:pPr>
            <a:r>
              <a:rPr>
                <a:latin typeface="Calibri"/>
              </a:rPr>
              <a:t>W przypadku jednostki niezatrudniającej lekarza pielęgniarka przekazuje informację o zastosowaniu przymusu bezpośredniego kierownikowi jednostki, który niezwłocznie informuje o tym upoważnionego przez marszałka województwa lekarza specjalistę w dziedzinie psychiatrii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395287" y="0"/>
            <a:ext cx="8229600" cy="69215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>
                <a:latin typeface="Calibri"/>
              </a:rPr>
              <a:t>Wybór przymusu bezpośredniego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79387" y="4333875"/>
            <a:ext cx="5183188" cy="2482850"/>
          </a:xfrm>
          <a:prstGeom prst="rect">
            <a:avLst/>
          </a:prstGeom>
          <a:solidFill>
            <a:srgbClr val="F79646"/>
          </a:solidFill>
          <a:ln w="25400">
            <a:solidFill>
              <a:srgbClr val="7B4B23"/>
            </a:solidFill>
          </a:ln>
        </p:spPr>
        <p:txBody>
          <a:bodyPr wrap="square" anchor="t"/>
          <a:lstStyle/>
          <a:p>
            <a:pPr marL="0" lvl="0" indent="0" algn="just">
              <a:lnSpc>
                <a:spcPct val="150000"/>
              </a:lnSpc>
              <a:buNone/>
            </a:pPr>
            <a:r>
              <a:rPr sz="2000">
                <a:solidFill>
                  <a:srgbClr val="000000"/>
                </a:solidFill>
                <a:latin typeface="Calibri"/>
              </a:rPr>
              <a:t>Poważnie zakłócają lub uniemożliwiają funkcjonowanie podmiotu leczniczego udzielającego świadczenia zdrowotnego w zakresie psychiatrycznej opieki zdrowotnej lub jednostki organizacyjnej pomocy społecznej.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51050" y="692150"/>
            <a:ext cx="4175125" cy="6477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WYŁĄCZNIE WOBEC OSÓB KTÓRE: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7487" y="1555750"/>
            <a:ext cx="5145088" cy="1476375"/>
          </a:xfrm>
          <a:prstGeom prst="rect">
            <a:avLst/>
          </a:prstGeom>
          <a:solidFill>
            <a:srgbClr val="9BBB59"/>
          </a:solidFill>
          <a:ln w="25400">
            <a:solidFill>
              <a:srgbClr val="4D5D2C"/>
            </a:solidFill>
          </a:ln>
        </p:spPr>
        <p:txBody>
          <a:bodyPr wrap="square" anchor="t"/>
          <a:lstStyle/>
          <a:p>
            <a:pPr marL="0" lvl="0" indent="0" algn="l">
              <a:lnSpc>
                <a:spcPct val="150000"/>
              </a:lnSpc>
              <a:buNone/>
            </a:pPr>
            <a:r>
              <a:rPr sz="2000" b="0" i="0" u="none" strike="noStrike" baseline="0">
                <a:solidFill>
                  <a:srgbClr val="000000"/>
                </a:solidFill>
                <a:latin typeface="Calibri"/>
              </a:rPr>
              <a:t>Dopuszczają się zamachu przeciwko:</a:t>
            </a:r>
            <a:r>
              <a:t/>
            </a:r>
            <a:br/>
            <a:r>
              <a:rPr sz="2000" b="0" i="0" u="none" strike="noStrike" baseline="0">
                <a:solidFill>
                  <a:srgbClr val="000000"/>
                </a:solidFill>
                <a:latin typeface="Calibri"/>
              </a:rPr>
              <a:t>a) życiu lub zdrowiu własnemu lub innej osoby </a:t>
            </a:r>
            <a:r>
              <a:t/>
            </a:r>
            <a:br/>
            <a:r>
              <a:rPr sz="2000" b="0" i="0" u="none" strike="noStrike" baseline="0">
                <a:solidFill>
                  <a:srgbClr val="000000"/>
                </a:solidFill>
                <a:latin typeface="Calibri"/>
              </a:rPr>
              <a:t>b)  bezpieczeństwu powszechnemu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7487" y="3205162"/>
            <a:ext cx="5145088" cy="1014413"/>
          </a:xfrm>
          <a:prstGeom prst="rect">
            <a:avLst/>
          </a:prstGeom>
          <a:solidFill>
            <a:srgbClr val="8064A2"/>
          </a:solidFill>
          <a:ln w="25400">
            <a:solidFill>
              <a:srgbClr val="403251"/>
            </a:solidFill>
          </a:ln>
        </p:spPr>
        <p:txBody>
          <a:bodyPr wrap="square" anchor="t"/>
          <a:lstStyle/>
          <a:p>
            <a:pPr marL="0" lvl="0" indent="0" algn="l">
              <a:lnSpc>
                <a:spcPct val="150000"/>
              </a:lnSpc>
              <a:buNone/>
            </a:pPr>
            <a:r>
              <a:rPr sz="2000" b="0" i="0" u="none" strike="noStrike" baseline="0">
                <a:solidFill>
                  <a:srgbClr val="000000"/>
                </a:solidFill>
                <a:latin typeface="Calibri"/>
              </a:rPr>
              <a:t>W sposób gwałtowny niszczą lub uszkadzają przedmioty znajdujące się w ich otoczeniu</a:t>
            </a:r>
          </a:p>
        </p:txBody>
      </p:sp>
      <p:sp>
        <p:nvSpPr>
          <p:cNvPr id="7" name="Prostokąt 6"/>
          <p:cNvSpPr/>
          <p:nvPr/>
        </p:nvSpPr>
        <p:spPr>
          <a:xfrm>
            <a:off x="6588125" y="1728787"/>
            <a:ext cx="2374900" cy="21685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t"/>
          <a:lstStyle/>
          <a:p>
            <a:pPr marL="342900" lvl="0" indent="0" algn="l">
              <a:lnSpc>
                <a:spcPct val="150000"/>
              </a:lnSpc>
              <a:buFont typeface="+mj-lt"/>
              <a:buAutoNum type="arabicPeriod"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Przytrzymanie</a:t>
            </a:r>
          </a:p>
          <a:p>
            <a:pPr marL="342900" lvl="0" indent="0" algn="l">
              <a:lnSpc>
                <a:spcPct val="150000"/>
              </a:lnSpc>
              <a:buFont typeface="+mj-lt"/>
              <a:buAutoNum type="arabicPeriod"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Przymusowe podaniu leków</a:t>
            </a:r>
          </a:p>
          <a:p>
            <a:pPr marL="342900" lvl="0" indent="0" algn="l">
              <a:lnSpc>
                <a:spcPct val="150000"/>
              </a:lnSpc>
              <a:buFont typeface="+mj-lt"/>
              <a:buAutoNum type="arabicPeriod"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Unieruchomie</a:t>
            </a:r>
          </a:p>
          <a:p>
            <a:pPr marL="342900" lvl="0" indent="0" algn="l">
              <a:lnSpc>
                <a:spcPct val="150000"/>
              </a:lnSpc>
              <a:buFont typeface="+mj-lt"/>
              <a:buAutoNum type="arabicPeriod"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Izolacja</a:t>
            </a:r>
          </a:p>
        </p:txBody>
      </p:sp>
      <p:sp>
        <p:nvSpPr>
          <p:cNvPr id="8" name="Strzałka w prawo 7"/>
          <p:cNvSpPr/>
          <p:nvPr/>
        </p:nvSpPr>
        <p:spPr>
          <a:xfrm rot="1385159">
            <a:off x="5514975" y="2160587"/>
            <a:ext cx="863600" cy="503238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endParaRPr/>
          </a:p>
        </p:txBody>
      </p:sp>
      <p:sp>
        <p:nvSpPr>
          <p:cNvPr id="9" name="Strzałka w prawo 8"/>
          <p:cNvSpPr/>
          <p:nvPr/>
        </p:nvSpPr>
        <p:spPr>
          <a:xfrm rot="19824969">
            <a:off x="5583237" y="3384550"/>
            <a:ext cx="863600" cy="503237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endParaRPr/>
          </a:p>
        </p:txBody>
      </p:sp>
      <p:sp>
        <p:nvSpPr>
          <p:cNvPr id="10" name="Prostokąt 9"/>
          <p:cNvSpPr/>
          <p:nvPr/>
        </p:nvSpPr>
        <p:spPr>
          <a:xfrm>
            <a:off x="6588125" y="4795837"/>
            <a:ext cx="2374900" cy="13382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t"/>
          <a:lstStyle/>
          <a:p>
            <a:pPr marL="342900" lvl="0" indent="0" algn="l">
              <a:lnSpc>
                <a:spcPct val="150000"/>
              </a:lnSpc>
              <a:buFont typeface="+mj-lt"/>
              <a:buAutoNum type="arabicPeriod"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Przytrzymanie</a:t>
            </a:r>
          </a:p>
          <a:p>
            <a:pPr marL="342900" lvl="0" indent="0" algn="l">
              <a:lnSpc>
                <a:spcPct val="150000"/>
              </a:lnSpc>
              <a:buFont typeface="+mj-lt"/>
              <a:buAutoNum type="arabicPeriod"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Przymusowe podaniu leków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5537200" y="5108575"/>
            <a:ext cx="863600" cy="503237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457200" y="331787"/>
            <a:ext cx="8229600" cy="62642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70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>
                <a:latin typeface="Calibri"/>
              </a:rPr>
              <a:t>8. Przed zastosowaniem przymusu bezpośredniego uprzedza się o tym osobę, wobec której środek ten ma być podjęty. Przy wyborze środka przymusu należy wybierać środek możliwie dla tej osoby najmniej uciążliwy, a przy stosowaniu przymusu należy zachować szczególną ostrożność i dbałość o dobro tej osoby.</a:t>
            </a:r>
          </a:p>
          <a:p>
            <a:pPr marL="0" lvl="0" indent="0">
              <a:lnSpc>
                <a:spcPct val="170000"/>
              </a:lnSpc>
              <a:buNone/>
            </a:pPr>
            <a:endParaRPr/>
          </a:p>
          <a:p>
            <a:pPr marL="0" lvl="0" indent="0">
              <a:lnSpc>
                <a:spcPct val="170000"/>
              </a:lnSpc>
              <a:buNone/>
            </a:pPr>
            <a:r>
              <a:rPr>
                <a:latin typeface="Calibri"/>
              </a:rPr>
              <a:t>9. W przypadkach określonych w ust. 1 jednostki systemu Państwowe Ratownictwo Medyczne, Policja oraz Państwowa Straż Pożarna są obowiązane do udzielania lekarzowi, pielęgniarce lub kierującemu akcją prowadzenia medycznych czynności ratunkowych pomocy na ich żądanie.</a:t>
            </a:r>
            <a:r>
              <a:t/>
            </a:r>
            <a:br/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06362" y="561975"/>
            <a:ext cx="8783638" cy="41751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3200">
                <a:latin typeface="Calibri"/>
              </a:rPr>
              <a:t>Kto ocenia zasadność zastosowania przymusu?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0825" y="1555750"/>
            <a:ext cx="3671887" cy="16557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just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Jeżeli był zastosowany przez lekarza podmiotu leczniczego, w tym lekarza, który zatwierdził stosowanie środka przymusu bezpośredniego zleconego przez inną osobę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075237" y="1555750"/>
            <a:ext cx="3671888" cy="16557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just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ocenia, w terminie 3 dni, kierownik tego podmiotu, jeżeli jest lekarzem, lub lekarz przez niego upoważniony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0825" y="4364037"/>
            <a:ext cx="3671887" cy="16557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just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Jeżeli był zastosowany przez innego lekarza, pielęgniarkę jednostki organizacyjnej pomocy społecznej lub kierującego akcją prowadzenia medycznych czynności ratunkowych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75237" y="4373562"/>
            <a:ext cx="3671888" cy="16557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just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ocenia, w terminie 3 dni, upoważniony przez marszałka województwa lekarz specjalista w dziedzinie psychiatrii.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4138612" y="2132012"/>
            <a:ext cx="719138" cy="647700"/>
          </a:xfrm>
          <a:prstGeom prst="rightArrow">
            <a:avLst/>
          </a:prstGeom>
          <a:gradFill rotWithShape="1">
            <a:gsLst>
              <a:gs pos="0">
                <a:srgbClr val="9BBB59"/>
              </a:gs>
              <a:gs pos="100000">
                <a:srgbClr val="9BBB59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endParaRPr/>
          </a:p>
        </p:txBody>
      </p:sp>
      <p:sp>
        <p:nvSpPr>
          <p:cNvPr id="8" name="Strzałka w prawo 7"/>
          <p:cNvSpPr/>
          <p:nvPr/>
        </p:nvSpPr>
        <p:spPr>
          <a:xfrm>
            <a:off x="4138612" y="4868862"/>
            <a:ext cx="719138" cy="647700"/>
          </a:xfrm>
          <a:prstGeom prst="rightArrow">
            <a:avLst/>
          </a:prstGeom>
          <a:gradFill rotWithShape="1">
            <a:gsLst>
              <a:gs pos="0">
                <a:srgbClr val="9BBB59"/>
              </a:gs>
              <a:gs pos="100000">
                <a:srgbClr val="9BBB59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UWAGA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just">
              <a:lnSpc>
                <a:spcPct val="150000"/>
              </a:lnSpc>
              <a:buNone/>
            </a:pPr>
            <a:r>
              <a:rPr>
                <a:latin typeface="Calibri"/>
              </a:rPr>
              <a:t>W historii choroby odnotowuje się zarówno fakt zastosowania przymusu bezpośredniego jak i uprzedzenia o możliwości jego zastosowania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322262" y="50117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>
                <a:latin typeface="Calibri"/>
              </a:rPr>
              <a:t>Szczegółowe informacje dotyczące zastosowania przymusu bezpośredniego</a:t>
            </a: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 l="8140" r="8970"/>
          <a:stretch>
            <a:fillRect/>
          </a:stretch>
        </p:blipFill>
        <p:spPr>
          <a:xfrm>
            <a:off x="395287" y="1339850"/>
            <a:ext cx="8229600" cy="2344737"/>
          </a:xfrm>
          <a:prstGeom prst="rect">
            <a:avLst/>
          </a:prstGeom>
          <a:ln w="127000">
            <a:solidFill>
              <a:srgbClr val="000000"/>
            </a:solidFill>
          </a:ln>
          <a:effectLst>
            <a:outerShdw blurRad="57150" dist="50799" dir="2700000" algn="tl">
              <a:srgbClr val="000000">
                <a:alpha val="39843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457200" y="331787"/>
            <a:ext cx="8505825" cy="640715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62000" lnSpcReduction="20000"/>
          </a:bodyPr>
          <a:lstStyle/>
          <a:p>
            <a:pPr lvl="0">
              <a:lnSpc>
                <a:spcPct val="170000"/>
              </a:lnSpc>
              <a:buNone/>
            </a:pPr>
            <a:r>
              <a:rPr>
                <a:latin typeface="Calibri"/>
              </a:rPr>
              <a:t>§ 1. Rozporządzenie określa sposób: </a:t>
            </a:r>
          </a:p>
          <a:p>
            <a:pPr marL="457200" lvl="0" indent="0">
              <a:lnSpc>
                <a:spcPct val="170000"/>
              </a:lnSpc>
              <a:buAutoNum type="arabicPeriod"/>
            </a:pPr>
            <a:r>
              <a:rPr>
                <a:latin typeface="Calibri"/>
              </a:rPr>
              <a:t>stosowania przymusu bezpośredniego wobec osoby z zaburzeniami psychicznymi; </a:t>
            </a:r>
          </a:p>
          <a:p>
            <a:pPr marL="457200" lvl="0" indent="0">
              <a:lnSpc>
                <a:spcPct val="170000"/>
              </a:lnSpc>
              <a:buAutoNum type="arabicPeriod"/>
            </a:pPr>
            <a:r>
              <a:rPr>
                <a:latin typeface="Calibri"/>
              </a:rPr>
              <a:t>dokumentowania zastosowania przymusu bezpośredniego; </a:t>
            </a:r>
          </a:p>
          <a:p>
            <a:pPr marL="457200" lvl="0" indent="0">
              <a:lnSpc>
                <a:spcPct val="170000"/>
              </a:lnSpc>
              <a:buAutoNum type="arabicPeriod"/>
            </a:pPr>
            <a:r>
              <a:rPr>
                <a:latin typeface="Calibri"/>
              </a:rPr>
              <a:t>dokonywania oceny zasadności zastosowania przymusu bezpośredniego. </a:t>
            </a:r>
          </a:p>
          <a:p>
            <a:pPr marL="0" lvl="0" indent="0">
              <a:lnSpc>
                <a:spcPct val="170000"/>
              </a:lnSpc>
              <a:buNone/>
            </a:pPr>
            <a:endParaRPr/>
          </a:p>
          <a:p>
            <a:pPr marL="457200" lvl="0" indent="0">
              <a:lnSpc>
                <a:spcPct val="170000"/>
              </a:lnSpc>
              <a:buNone/>
            </a:pPr>
            <a:r>
              <a:rPr>
                <a:latin typeface="Calibri"/>
              </a:rPr>
              <a:t>§ 2. Zastosowanie przymusu bezpośredniego może nastąpić z użyciem więcej niż jednego środka spośród wymienionych w art. 3 pkt 6 ustawy z dnia 19 sierpnia 1994 r. o ochronie zdrowia psychicznego, zwanej dalej „ustawą”. </a:t>
            </a:r>
          </a:p>
          <a:p>
            <a:pPr marL="457200" lvl="0" indent="0">
              <a:lnSpc>
                <a:spcPct val="170000"/>
              </a:lnSpc>
              <a:buNone/>
            </a:pPr>
            <a:endParaRPr/>
          </a:p>
          <a:p>
            <a:pPr marL="457200" lvl="0" indent="0">
              <a:lnSpc>
                <a:spcPct val="170000"/>
              </a:lnSpc>
              <a:buNone/>
            </a:pPr>
            <a:r>
              <a:rPr>
                <a:latin typeface="Calibri"/>
              </a:rPr>
              <a:t>§ 3. Przymus bezpośredni może trwać tylko do czasu ustania przyczyn jego zastosowania</a:t>
            </a:r>
            <a:r>
              <a:rPr sz="3600">
                <a:latin typeface="Calibri"/>
              </a:rPr>
              <a:t>.</a:t>
            </a:r>
          </a:p>
          <a:p>
            <a:pPr lvl="0">
              <a:lnSpc>
                <a:spcPct val="170000"/>
              </a:lnSpc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3200">
                <a:latin typeface="Calibri"/>
              </a:rPr>
              <a:t>ROZPORZĄDZENIE MINISTRA ZDROWIA 2012 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5000"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§ 4.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1. Lekarz zleca zastosowanie przymusu bezpośredniego w formie unieruchomienia lub izolacji na czas nie dłuższy niż 4 godziny.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2. Jeżeli nie jest możliwe uzyskanie natychmiastowej decyzji lekarza, o zastosowaniu przymusu bezpośredniego w formie unieruchomienia lub izolacji decyduje i nadzoruje osobiście jego wykonanie pielęgniarka, zawiadamiając o tym niezwłocznie lekarza.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(…)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sz="2000" b="1" i="0" u="none" strike="noStrike">
                <a:latin typeface="Calibri"/>
              </a:rPr>
              <a:t>7. W jednostce organizacyjnej pomocy społecznej, w przypadku braku możliwości uzyskania zlecenia lekarza, pielęgniarka może przedłużyć stosowanie przymusu bezpośredniego w formie unieruchomienia lub izolacji na okres nie dłuższy niż 4 godziny.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525621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§ 5. </a:t>
            </a:r>
          </a:p>
          <a:p>
            <a:pPr marL="457200" lvl="0" indent="0">
              <a:lnSpc>
                <a:spcPct val="150000"/>
              </a:lnSpc>
              <a:buAutoNum type="arabicPeriod"/>
            </a:pPr>
            <a:r>
              <a:rPr sz="2000" b="1" i="0" u="none" strike="noStrike">
                <a:latin typeface="Calibri"/>
              </a:rPr>
              <a:t>W jednostce organizacyjnej pomocy społecznej czas stosowania wobec osoby z zaburzeniami psychicznymi przymusu bezpośredniego w formie unieruchomienia lub izolacji nie może przekroczyć 8 godzin</a:t>
            </a:r>
            <a:r>
              <a:rPr sz="2000">
                <a:latin typeface="Calibri"/>
              </a:rPr>
              <a:t>. Dalsze przedłużenie stosowania przymusu bezpośredniego w tych formach jest dopuszczalne </a:t>
            </a:r>
            <a:r>
              <a:rPr sz="2000" b="1" i="0" u="none" strike="noStrike">
                <a:latin typeface="Calibri"/>
              </a:rPr>
              <a:t>jedynie w warunkach szpitalnych</a:t>
            </a:r>
            <a:r>
              <a:rPr sz="2000">
                <a:latin typeface="Calibri"/>
              </a:rPr>
              <a:t>. </a:t>
            </a:r>
          </a:p>
          <a:p>
            <a:pPr marL="457200" lvl="0" indent="0">
              <a:lnSpc>
                <a:spcPct val="150000"/>
              </a:lnSpc>
              <a:buAutoNum type="arabicPeriod"/>
            </a:pPr>
            <a:endParaRPr/>
          </a:p>
          <a:p>
            <a:pPr marL="457200" lvl="0" indent="0">
              <a:lnSpc>
                <a:spcPct val="150000"/>
              </a:lnSpc>
              <a:buAutoNum type="arabicPeriod"/>
            </a:pPr>
            <a:r>
              <a:rPr sz="2000">
                <a:latin typeface="Calibri"/>
              </a:rPr>
              <a:t>O przewiezieniu osoby z zaburzeniami psychicznymi, o której mowa w ust. 1, do szpitala psychiatrycznego </a:t>
            </a:r>
            <a:r>
              <a:rPr sz="2000" b="1" i="0" u="none" strike="noStrike">
                <a:latin typeface="Calibri"/>
              </a:rPr>
              <a:t>kierownik jednostki organizacyjnej pomocy społecznej </a:t>
            </a:r>
            <a:r>
              <a:rPr sz="2000">
                <a:latin typeface="Calibri"/>
              </a:rPr>
              <a:t>powiadamia przedstawiciela ustawowego lub opiekuna faktycznego tej osoby.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3200"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538162" y="2708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>
              <a:lnSpc>
                <a:spcPct val="200000"/>
              </a:lnSpc>
            </a:pPr>
            <a:r>
              <a:rPr>
                <a:latin typeface="Calibri"/>
              </a:rPr>
              <a:t>… zdrowie psychiczne jest fundamentalnym dobrem osobistym człowieka, a ochrona praw osób z zaburzeniami psychicznymi należy do obowiązków państwa…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106362" y="615950"/>
            <a:ext cx="8783638" cy="624046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000" lnSpcReduction="1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sz="1800" dirty="0">
                <a:latin typeface="Calibri"/>
              </a:rPr>
              <a:t>§ 6. </a:t>
            </a:r>
          </a:p>
          <a:p>
            <a:pPr lvl="0" algn="just">
              <a:lnSpc>
                <a:spcPct val="150000"/>
              </a:lnSpc>
              <a:buNone/>
            </a:pPr>
            <a:r>
              <a:rPr sz="1800" dirty="0">
                <a:latin typeface="Calibri"/>
              </a:rPr>
              <a:t>1</a:t>
            </a:r>
            <a:r>
              <a:rPr sz="1800" b="1" i="0" u="none" strike="noStrike" dirty="0">
                <a:latin typeface="Calibri"/>
              </a:rPr>
              <a:t>. </a:t>
            </a:r>
            <a:r>
              <a:rPr sz="1800" b="1" i="0" u="none" strike="noStrike" dirty="0" err="1">
                <a:latin typeface="Calibri"/>
              </a:rPr>
              <a:t>Przymus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bezpośredni</a:t>
            </a:r>
            <a:r>
              <a:rPr sz="1800" b="1" i="0" u="none" strike="noStrike" dirty="0">
                <a:latin typeface="Calibri"/>
              </a:rPr>
              <a:t> w </a:t>
            </a:r>
            <a:r>
              <a:rPr sz="1800" b="1" i="0" u="none" strike="noStrike" dirty="0" err="1">
                <a:latin typeface="Calibri"/>
              </a:rPr>
              <a:t>szpitalu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psychiatrycznym</a:t>
            </a:r>
            <a:r>
              <a:rPr sz="1800" b="1" i="0" u="none" strike="noStrike" dirty="0">
                <a:latin typeface="Calibri"/>
              </a:rPr>
              <a:t>, w </a:t>
            </a:r>
            <a:r>
              <a:rPr sz="1800" b="1" i="0" u="none" strike="noStrike" dirty="0" err="1">
                <a:latin typeface="Calibri"/>
              </a:rPr>
              <a:t>jednostce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organizacyjnej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pomocy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społecznej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oraz</a:t>
            </a:r>
            <a:r>
              <a:rPr sz="1800" dirty="0">
                <a:latin typeface="Calibri"/>
              </a:rPr>
              <a:t> w </a:t>
            </a:r>
            <a:r>
              <a:rPr sz="1800" dirty="0" err="1">
                <a:latin typeface="Calibri"/>
              </a:rPr>
              <a:t>przypadkach</a:t>
            </a:r>
            <a:r>
              <a:rPr sz="1800" dirty="0">
                <a:latin typeface="Calibri"/>
              </a:rPr>
              <a:t>, o </a:t>
            </a:r>
            <a:r>
              <a:rPr sz="1800" dirty="0" err="1">
                <a:latin typeface="Calibri"/>
              </a:rPr>
              <a:t>których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mowa</a:t>
            </a:r>
            <a:r>
              <a:rPr sz="1800" dirty="0">
                <a:latin typeface="Calibri"/>
              </a:rPr>
              <a:t> w art. 18 </a:t>
            </a:r>
            <a:r>
              <a:rPr sz="1800" dirty="0" err="1">
                <a:latin typeface="Calibri"/>
              </a:rPr>
              <a:t>ust</a:t>
            </a:r>
            <a:r>
              <a:rPr sz="1800" dirty="0">
                <a:latin typeface="Calibri"/>
              </a:rPr>
              <a:t>. 5 (</a:t>
            </a:r>
            <a:r>
              <a:rPr sz="1800" dirty="0" err="1">
                <a:latin typeface="Calibri"/>
              </a:rPr>
              <a:t>tj</a:t>
            </a:r>
            <a:r>
              <a:rPr sz="1800" dirty="0">
                <a:latin typeface="Calibri"/>
              </a:rPr>
              <a:t>. </a:t>
            </a:r>
            <a:r>
              <a:rPr sz="1800" dirty="0" err="1">
                <a:latin typeface="Calibri"/>
              </a:rPr>
              <a:t>gdy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pomocy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udziela</a:t>
            </a:r>
            <a:r>
              <a:rPr sz="1800" dirty="0">
                <a:latin typeface="Calibri"/>
              </a:rPr>
              <a:t> ZRM), art. 21 </a:t>
            </a:r>
            <a:r>
              <a:rPr sz="1800" dirty="0" err="1">
                <a:latin typeface="Calibri"/>
              </a:rPr>
              <a:t>ust</a:t>
            </a:r>
            <a:r>
              <a:rPr sz="1800" dirty="0">
                <a:latin typeface="Calibri"/>
              </a:rPr>
              <a:t>. 3 (</a:t>
            </a:r>
            <a:r>
              <a:rPr sz="1800" dirty="0" err="1">
                <a:latin typeface="Calibri"/>
              </a:rPr>
              <a:t>przewiezienie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przymusowe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przez</a:t>
            </a:r>
            <a:r>
              <a:rPr sz="1800" dirty="0">
                <a:latin typeface="Calibri"/>
              </a:rPr>
              <a:t> ZRM) </a:t>
            </a:r>
            <a:r>
              <a:rPr sz="1800" dirty="0" err="1">
                <a:latin typeface="Calibri"/>
              </a:rPr>
              <a:t>oraz</a:t>
            </a:r>
            <a:r>
              <a:rPr sz="1800" dirty="0">
                <a:latin typeface="Calibri"/>
              </a:rPr>
              <a:t> art. 46a </a:t>
            </a:r>
            <a:r>
              <a:rPr sz="1800" dirty="0" err="1">
                <a:latin typeface="Calibri"/>
              </a:rPr>
              <a:t>ust</a:t>
            </a:r>
            <a:r>
              <a:rPr sz="1800" dirty="0">
                <a:latin typeface="Calibri"/>
              </a:rPr>
              <a:t>. 3 (</a:t>
            </a:r>
            <a:r>
              <a:rPr sz="1800" dirty="0" err="1">
                <a:latin typeface="Calibri"/>
              </a:rPr>
              <a:t>zatrzymanie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i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przymusowe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doprowadzenie</a:t>
            </a:r>
            <a:r>
              <a:rPr sz="1800" dirty="0">
                <a:latin typeface="Calibri"/>
              </a:rPr>
              <a:t> w </a:t>
            </a:r>
            <a:r>
              <a:rPr sz="1800" dirty="0" err="1">
                <a:latin typeface="Calibri"/>
              </a:rPr>
              <a:t>obecności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m.in</a:t>
            </a:r>
            <a:r>
              <a:rPr sz="1800" dirty="0">
                <a:latin typeface="Calibri"/>
              </a:rPr>
              <a:t>. ZRM) </a:t>
            </a:r>
            <a:r>
              <a:rPr sz="1800" dirty="0" err="1">
                <a:latin typeface="Calibri"/>
              </a:rPr>
              <a:t>ustawy</a:t>
            </a:r>
            <a:r>
              <a:rPr sz="1800" dirty="0">
                <a:latin typeface="Calibri"/>
              </a:rPr>
              <a:t>, </a:t>
            </a:r>
            <a:r>
              <a:rPr sz="1800" b="1" i="0" u="none" strike="noStrike" dirty="0" err="1">
                <a:latin typeface="Calibri"/>
              </a:rPr>
              <a:t>może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być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wykonywany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wyłącznie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przez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odpowiednio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poinstruowane</a:t>
            </a:r>
            <a:r>
              <a:rPr sz="1800" b="1" i="0" u="none" strike="noStrike" dirty="0">
                <a:latin typeface="Calibri"/>
              </a:rPr>
              <a:t> w </a:t>
            </a:r>
            <a:r>
              <a:rPr sz="1800" b="1" i="0" u="none" strike="noStrike" dirty="0" err="1">
                <a:latin typeface="Calibri"/>
              </a:rPr>
              <a:t>tym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zakresie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osoby</a:t>
            </a:r>
            <a:r>
              <a:rPr sz="1800" dirty="0">
                <a:latin typeface="Calibri"/>
              </a:rPr>
              <a:t>. </a:t>
            </a:r>
          </a:p>
          <a:p>
            <a:pPr lvl="0" algn="just">
              <a:lnSpc>
                <a:spcPct val="150000"/>
              </a:lnSpc>
              <a:buNone/>
            </a:pPr>
            <a:r>
              <a:rPr sz="1800" dirty="0">
                <a:latin typeface="Calibri"/>
              </a:rPr>
              <a:t>2. </a:t>
            </a:r>
            <a:r>
              <a:rPr sz="1800" dirty="0" err="1">
                <a:latin typeface="Calibri"/>
              </a:rPr>
              <a:t>Za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przekazanie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instrukcji</a:t>
            </a:r>
            <a:r>
              <a:rPr sz="1800" dirty="0">
                <a:latin typeface="Calibri"/>
              </a:rPr>
              <a:t> w </a:t>
            </a:r>
            <a:r>
              <a:rPr sz="1800" dirty="0" err="1">
                <a:latin typeface="Calibri"/>
              </a:rPr>
              <a:t>zakresie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sposobu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stosowania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przymusu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bezpośredniego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odpowiada</a:t>
            </a:r>
            <a:r>
              <a:rPr sz="1800" dirty="0">
                <a:latin typeface="Calibri"/>
              </a:rPr>
              <a:t>: </a:t>
            </a:r>
          </a:p>
          <a:p>
            <a:pPr marL="457200" lvl="0" indent="0" algn="just">
              <a:lnSpc>
                <a:spcPct val="150000"/>
              </a:lnSpc>
              <a:buAutoNum type="arabicPeriod"/>
            </a:pPr>
            <a:r>
              <a:rPr sz="1800" dirty="0" err="1">
                <a:latin typeface="Calibri"/>
              </a:rPr>
              <a:t>kierownik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podmiotu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leczniczego</a:t>
            </a:r>
            <a:r>
              <a:rPr sz="1800" dirty="0">
                <a:latin typeface="Calibri"/>
              </a:rPr>
              <a:t> – </a:t>
            </a:r>
            <a:r>
              <a:rPr sz="1800" dirty="0" err="1">
                <a:latin typeface="Calibri"/>
              </a:rPr>
              <a:t>dla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osób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zatrudnionych</a:t>
            </a:r>
            <a:r>
              <a:rPr sz="1800" dirty="0">
                <a:latin typeface="Calibri"/>
              </a:rPr>
              <a:t> w </a:t>
            </a:r>
            <a:r>
              <a:rPr sz="1800" dirty="0" err="1">
                <a:latin typeface="Calibri"/>
              </a:rPr>
              <a:t>kierowanym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przez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niego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podmiocie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leczniczym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lub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osób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wykonujących</a:t>
            </a:r>
            <a:r>
              <a:rPr sz="1800" dirty="0">
                <a:latin typeface="Calibri"/>
              </a:rPr>
              <a:t> w </a:t>
            </a:r>
            <a:r>
              <a:rPr sz="1800" dirty="0" err="1">
                <a:latin typeface="Calibri"/>
              </a:rPr>
              <a:t>tym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podmiocie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działalność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na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podstawie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zawartej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umowy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lub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porozumienia</a:t>
            </a:r>
            <a:r>
              <a:rPr sz="1800" dirty="0">
                <a:latin typeface="Calibri"/>
              </a:rPr>
              <a:t>; </a:t>
            </a:r>
          </a:p>
          <a:p>
            <a:pPr marL="457200" lvl="0" indent="0" algn="just">
              <a:lnSpc>
                <a:spcPct val="150000"/>
              </a:lnSpc>
              <a:buAutoNum type="arabicPeriod"/>
            </a:pPr>
            <a:r>
              <a:rPr sz="1800" b="1" i="0" u="none" strike="noStrike" dirty="0" err="1">
                <a:latin typeface="Calibri"/>
              </a:rPr>
              <a:t>kierownik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jednostki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organizacyjnej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pomocy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społecznej</a:t>
            </a:r>
            <a:r>
              <a:rPr sz="1800" b="1" i="0" u="none" strike="noStrike" dirty="0">
                <a:latin typeface="Calibri"/>
              </a:rPr>
              <a:t> – </a:t>
            </a:r>
            <a:r>
              <a:rPr sz="1800" b="1" i="0" u="none" strike="noStrike" dirty="0" err="1">
                <a:latin typeface="Calibri"/>
              </a:rPr>
              <a:t>dla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osób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zatrudnionych</a:t>
            </a:r>
            <a:r>
              <a:rPr sz="1800" b="1" i="0" u="none" strike="noStrike" dirty="0">
                <a:latin typeface="Calibri"/>
              </a:rPr>
              <a:t> w </a:t>
            </a:r>
            <a:r>
              <a:rPr sz="1800" b="1" i="0" u="none" strike="noStrike" dirty="0" err="1">
                <a:latin typeface="Calibri"/>
              </a:rPr>
              <a:t>kierowanej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przez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niego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jednostce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lub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osób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wykonujących</a:t>
            </a:r>
            <a:r>
              <a:rPr sz="1800" b="1" i="0" u="none" strike="noStrike" dirty="0">
                <a:latin typeface="Calibri"/>
              </a:rPr>
              <a:t> w </a:t>
            </a:r>
            <a:r>
              <a:rPr sz="1800" b="1" i="0" u="none" strike="noStrike" dirty="0" err="1">
                <a:latin typeface="Calibri"/>
              </a:rPr>
              <a:t>tej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jednostce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działalność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na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podstawie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zawartej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umowy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lub</a:t>
            </a:r>
            <a:r>
              <a:rPr sz="1800" b="1" i="0" u="none" strike="noStrike" dirty="0">
                <a:latin typeface="Calibri"/>
              </a:rPr>
              <a:t> </a:t>
            </a:r>
            <a:r>
              <a:rPr sz="1800" b="1" i="0" u="none" strike="noStrike" dirty="0" err="1">
                <a:latin typeface="Calibri"/>
              </a:rPr>
              <a:t>porozumienia</a:t>
            </a:r>
            <a:r>
              <a:rPr sz="1800" dirty="0">
                <a:latin typeface="Calibri"/>
              </a:rPr>
              <a:t>; </a:t>
            </a:r>
          </a:p>
          <a:p>
            <a:pPr marL="457200" lvl="0" indent="0" algn="just">
              <a:lnSpc>
                <a:spcPct val="150000"/>
              </a:lnSpc>
              <a:buAutoNum type="arabicPeriod"/>
            </a:pPr>
            <a:r>
              <a:rPr sz="1800" dirty="0" err="1">
                <a:latin typeface="Calibri"/>
              </a:rPr>
              <a:t>dysponent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zespołów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ratownictwa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medycznego</a:t>
            </a:r>
            <a:r>
              <a:rPr sz="1800" dirty="0">
                <a:latin typeface="Calibri"/>
              </a:rPr>
              <a:t> – </a:t>
            </a:r>
            <a:r>
              <a:rPr sz="1800" dirty="0" err="1">
                <a:latin typeface="Calibri"/>
              </a:rPr>
              <a:t>dla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osób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wchodzących</a:t>
            </a:r>
            <a:r>
              <a:rPr sz="1800" dirty="0">
                <a:latin typeface="Calibri"/>
              </a:rPr>
              <a:t> w </a:t>
            </a:r>
            <a:r>
              <a:rPr sz="1800" dirty="0" err="1">
                <a:latin typeface="Calibri"/>
              </a:rPr>
              <a:t>skład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zespołów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ratownictwa</a:t>
            </a:r>
            <a:r>
              <a:rPr sz="1800" dirty="0">
                <a:latin typeface="Calibri"/>
              </a:rPr>
              <a:t> </a:t>
            </a:r>
            <a:r>
              <a:rPr sz="1800" dirty="0" err="1">
                <a:latin typeface="Calibri"/>
              </a:rPr>
              <a:t>medycznego</a:t>
            </a:r>
            <a:r>
              <a:rPr sz="1800" dirty="0">
                <a:latin typeface="Calibri"/>
              </a:rPr>
              <a:t>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8162" y="4445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3200" b="0" i="0" u="none" strike="noStrike" baseline="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250825" y="836612"/>
            <a:ext cx="8434387" cy="60198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§ 7. </a:t>
            </a:r>
          </a:p>
          <a:p>
            <a:pPr marL="457200" lvl="0" indent="0" algn="just">
              <a:lnSpc>
                <a:spcPct val="150000"/>
              </a:lnSpc>
              <a:buAutoNum type="arabicPeriod"/>
            </a:pPr>
            <a:r>
              <a:rPr sz="2000" b="1" i="0" u="none" strike="noStrike">
                <a:latin typeface="Calibri"/>
              </a:rPr>
              <a:t>Przymus bezpośredni w formie unieruchomienia jest stosowany w pomieszczeniu jednoosobowym. </a:t>
            </a:r>
          </a:p>
          <a:p>
            <a:pPr marL="457200" lvl="0" indent="0" algn="just">
              <a:lnSpc>
                <a:spcPct val="150000"/>
              </a:lnSpc>
              <a:buAutoNum type="arabicPeriod"/>
            </a:pPr>
            <a:endParaRPr/>
          </a:p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2. 	W przypadku braku możliwości umieszczenia osoby z zaburzeniami psychicznymi w pomieszczeniu jednoosobowym przymus bezpośredni w formie unieruchomienia jest stosowany w sposób </a:t>
            </a:r>
            <a:r>
              <a:rPr sz="2000" b="1" i="0" u="none" strike="noStrike">
                <a:latin typeface="Calibri"/>
              </a:rPr>
              <a:t>umożliwiający oddzielenie tej osoby od innych osób przebywających w tym samym pomieszczeniu oraz zapewniający poszanowanie jej godności i intymności, w szczególności przez wykonywanie zabiegów pielęgnacyjnych bez obecności innych osób.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8162" y="4445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3200" b="0" i="0" u="none" strike="noStrike" baseline="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0" y="1411287"/>
            <a:ext cx="9144000" cy="54451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just">
              <a:lnSpc>
                <a:spcPct val="150000"/>
              </a:lnSpc>
              <a:buNone/>
            </a:pPr>
            <a:r>
              <a:rPr sz="2000" dirty="0">
                <a:latin typeface="Calibri"/>
              </a:rPr>
              <a:t>§ 8.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000" dirty="0">
                <a:latin typeface="Calibri"/>
              </a:rPr>
              <a:t>	1. </a:t>
            </a:r>
            <a:r>
              <a:rPr sz="2000" dirty="0" err="1">
                <a:latin typeface="Calibri"/>
              </a:rPr>
              <a:t>Przymus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bezpośredni</a:t>
            </a:r>
            <a:r>
              <a:rPr sz="2000" dirty="0">
                <a:latin typeface="Calibri"/>
              </a:rPr>
              <a:t> w </a:t>
            </a:r>
            <a:r>
              <a:rPr sz="2000" dirty="0" err="1">
                <a:latin typeface="Calibri"/>
              </a:rPr>
              <a:t>formie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izolacji</a:t>
            </a:r>
            <a:r>
              <a:rPr sz="2000" dirty="0">
                <a:latin typeface="Calibri"/>
              </a:rPr>
              <a:t> jest </a:t>
            </a:r>
            <a:r>
              <a:rPr sz="2000" dirty="0" err="1">
                <a:latin typeface="Calibri"/>
              </a:rPr>
              <a:t>stosowany</a:t>
            </a:r>
            <a:r>
              <a:rPr sz="2000" dirty="0">
                <a:latin typeface="Calibri"/>
              </a:rPr>
              <a:t> w </a:t>
            </a:r>
            <a:r>
              <a:rPr sz="2000" dirty="0" err="1">
                <a:latin typeface="Calibri"/>
              </a:rPr>
              <a:t>pomieszczeniu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urządzonym</a:t>
            </a:r>
            <a:r>
              <a:rPr sz="2000" dirty="0">
                <a:latin typeface="Calibri"/>
              </a:rPr>
              <a:t> w </a:t>
            </a:r>
            <a:r>
              <a:rPr sz="2000" dirty="0" err="1">
                <a:latin typeface="Calibri"/>
              </a:rPr>
              <a:t>sposób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zabezpieczający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przed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uszkodzeniem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ciała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osoby</a:t>
            </a:r>
            <a:r>
              <a:rPr sz="2000" dirty="0">
                <a:latin typeface="Calibri"/>
              </a:rPr>
              <a:t> z </a:t>
            </a:r>
            <a:r>
              <a:rPr sz="2000" dirty="0" err="1">
                <a:latin typeface="Calibri"/>
              </a:rPr>
              <a:t>zaburzeniami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psychicznymi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oraz</a:t>
            </a:r>
            <a:r>
              <a:rPr sz="2000" dirty="0">
                <a:latin typeface="Calibri"/>
              </a:rPr>
              <a:t> w </a:t>
            </a:r>
            <a:r>
              <a:rPr sz="2000" dirty="0" err="1">
                <a:latin typeface="Calibri"/>
              </a:rPr>
              <a:t>sposób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odpowiadający</a:t>
            </a:r>
            <a:r>
              <a:rPr sz="2000" dirty="0">
                <a:latin typeface="Calibri"/>
              </a:rPr>
              <a:t> pod </a:t>
            </a:r>
            <a:r>
              <a:rPr sz="2000" dirty="0" err="1">
                <a:latin typeface="Calibri"/>
              </a:rPr>
              <a:t>względem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warunków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bytowych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i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sanitarnych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innym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pomieszczeniom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szpitala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psychiatrycznego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lub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jednostki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organizacyjnej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pomocy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społecznej</a:t>
            </a:r>
            <a:r>
              <a:rPr sz="2000" dirty="0">
                <a:latin typeface="Calibri"/>
              </a:rPr>
              <a:t>. </a:t>
            </a:r>
            <a:endParaRPr dirty="0"/>
          </a:p>
          <a:p>
            <a:pPr lvl="0" algn="just">
              <a:lnSpc>
                <a:spcPct val="150000"/>
              </a:lnSpc>
              <a:buNone/>
            </a:pPr>
            <a:r>
              <a:rPr sz="2000" dirty="0">
                <a:latin typeface="Calibri"/>
              </a:rPr>
              <a:t>	2. </a:t>
            </a:r>
            <a:r>
              <a:rPr sz="2000" b="1" i="0" u="none" strike="noStrike" dirty="0" err="1">
                <a:latin typeface="Calibri"/>
              </a:rPr>
              <a:t>Pomieszczenie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przeznaczone</a:t>
            </a:r>
            <a:r>
              <a:rPr sz="2000" b="1" i="0" u="none" strike="noStrike" dirty="0">
                <a:latin typeface="Calibri"/>
              </a:rPr>
              <a:t> do </a:t>
            </a:r>
            <a:r>
              <a:rPr sz="2000" b="1" i="0" u="none" strike="noStrike" dirty="0" err="1">
                <a:latin typeface="Calibri"/>
              </a:rPr>
              <a:t>izolacji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wyposaża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się</a:t>
            </a:r>
            <a:r>
              <a:rPr sz="2000" b="1" i="0" u="none" strike="noStrike" dirty="0">
                <a:latin typeface="Calibri"/>
              </a:rPr>
              <a:t> w </a:t>
            </a:r>
            <a:r>
              <a:rPr sz="2000" b="1" i="0" u="none" strike="noStrike" dirty="0" err="1">
                <a:latin typeface="Calibri"/>
              </a:rPr>
              <a:t>instalację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monitoringu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umożliwiającą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stały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nadzór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nad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osobą</a:t>
            </a:r>
            <a:r>
              <a:rPr sz="2000" b="1" i="0" u="none" strike="noStrike" dirty="0">
                <a:latin typeface="Calibri"/>
              </a:rPr>
              <a:t> z </a:t>
            </a:r>
            <a:r>
              <a:rPr sz="2000" b="1" i="0" u="none" strike="noStrike" dirty="0" err="1">
                <a:latin typeface="Calibri"/>
              </a:rPr>
              <a:t>zaburzeniami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psychicznymi</a:t>
            </a:r>
            <a:r>
              <a:rPr sz="2000" b="1" i="0" u="none" strike="noStrike" dirty="0">
                <a:latin typeface="Calibri"/>
              </a:rPr>
              <a:t> w </a:t>
            </a:r>
            <a:r>
              <a:rPr sz="2000" b="1" i="0" u="none" strike="noStrike" dirty="0" err="1">
                <a:latin typeface="Calibri"/>
              </a:rPr>
              <a:t>nim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przebywającą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oraz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kontrolę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wykonania</a:t>
            </a:r>
            <a:r>
              <a:rPr sz="2000" b="1" i="0" u="none" strike="noStrike" dirty="0">
                <a:latin typeface="Calibri"/>
              </a:rPr>
              <a:t> </a:t>
            </a:r>
            <a:r>
              <a:rPr sz="2000" b="1" i="0" u="none" strike="noStrike" dirty="0" err="1">
                <a:latin typeface="Calibri"/>
              </a:rPr>
              <a:t>czynności</a:t>
            </a:r>
            <a:r>
              <a:rPr sz="2000" b="1" i="0" u="none" strike="noStrike" dirty="0">
                <a:latin typeface="Calibri"/>
              </a:rPr>
              <a:t>, </a:t>
            </a:r>
            <a:r>
              <a:rPr sz="2000" dirty="0">
                <a:latin typeface="Calibri"/>
              </a:rPr>
              <a:t>o </a:t>
            </a:r>
            <a:r>
              <a:rPr sz="2000" dirty="0" err="1">
                <a:latin typeface="Calibri"/>
              </a:rPr>
              <a:t>których</a:t>
            </a:r>
            <a:r>
              <a:rPr sz="2000" dirty="0">
                <a:latin typeface="Calibri"/>
              </a:rPr>
              <a:t> </a:t>
            </a:r>
            <a:r>
              <a:rPr sz="2000" dirty="0" err="1">
                <a:latin typeface="Calibri"/>
              </a:rPr>
              <a:t>mowa</a:t>
            </a:r>
            <a:r>
              <a:rPr sz="2000" dirty="0">
                <a:latin typeface="Calibri"/>
              </a:rPr>
              <a:t> w § 10 </a:t>
            </a:r>
            <a:r>
              <a:rPr sz="2000" dirty="0" err="1">
                <a:latin typeface="Calibri"/>
              </a:rPr>
              <a:t>ust</a:t>
            </a:r>
            <a:r>
              <a:rPr sz="2000" dirty="0">
                <a:latin typeface="Calibri"/>
              </a:rPr>
              <a:t>. 1. 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000" dirty="0">
                <a:latin typeface="Calibri"/>
              </a:rPr>
              <a:t>	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8162" y="4445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3200" b="0" i="0" u="none" strike="noStrike" baseline="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914650" y="908050"/>
            <a:ext cx="3167062" cy="5032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SALA IZOLACYJNA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0" y="1628775"/>
            <a:ext cx="9144000" cy="501173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4500" lnSpcReduction="20000"/>
          </a:bodyPr>
          <a:lstStyle/>
          <a:p>
            <a:pPr lvl="0">
              <a:lnSpc>
                <a:spcPct val="150000"/>
              </a:lnSpc>
              <a:buNone/>
            </a:pPr>
            <a:r>
              <a:rPr sz="1600">
                <a:latin typeface="Calibri"/>
              </a:rPr>
              <a:t>§ 8.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400">
                <a:latin typeface="Calibri"/>
              </a:rPr>
              <a:t>	3. Dostęp do urządzeń oraz zapisu z monitoringu, o którym mowa w ust. 2, jest kontrolowany, możliwy tylko dla osób uprawnionych. </a:t>
            </a:r>
          </a:p>
          <a:p>
            <a:pPr lvl="0" algn="just">
              <a:lnSpc>
                <a:spcPct val="150000"/>
              </a:lnSpc>
              <a:buNone/>
            </a:pPr>
            <a:endParaRPr/>
          </a:p>
          <a:p>
            <a:pPr lvl="0" algn="just">
              <a:lnSpc>
                <a:spcPct val="150000"/>
              </a:lnSpc>
              <a:buNone/>
            </a:pPr>
            <a:r>
              <a:rPr sz="2400">
                <a:latin typeface="Calibri"/>
              </a:rPr>
              <a:t>	4. Zapis z monitoringu, o którym mowa w ust. 2, przechowuje się przez okres nie dłuższy niż 6 miesięcy, jednak nie krócej niż przez 3 miesiące od dnia zakończenia stosowania przymusu bezpośredniego w formie izolacji. </a:t>
            </a:r>
          </a:p>
          <a:p>
            <a:pPr lvl="0" algn="just">
              <a:lnSpc>
                <a:spcPct val="150000"/>
              </a:lnSpc>
              <a:buNone/>
            </a:pPr>
            <a:endParaRPr/>
          </a:p>
          <a:p>
            <a:pPr lvl="0" algn="just">
              <a:lnSpc>
                <a:spcPct val="150000"/>
              </a:lnSpc>
              <a:buNone/>
            </a:pPr>
            <a:r>
              <a:rPr sz="2400">
                <a:latin typeface="Calibri"/>
              </a:rPr>
              <a:t>	5. Po upływie terminu przechowywania zapis z monitoringu, o którym mowa w ust. 2, usuwa się w sposób uniemożliwiający jego odzyskanie. Z powyższych czynności sporządza się protokół.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8162" y="12065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3200" b="0" i="0" u="none" strike="noStrike" baseline="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771775" y="908050"/>
            <a:ext cx="3167062" cy="5032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SALA IZOLACYJNA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106362" y="1052512"/>
            <a:ext cx="8661400" cy="507206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5000" lnSpcReduction="20000"/>
          </a:bodyPr>
          <a:lstStyle/>
          <a:p>
            <a:pPr lvl="0" algn="just">
              <a:lnSpc>
                <a:spcPct val="160000"/>
              </a:lnSpc>
              <a:buNone/>
            </a:pPr>
            <a:r>
              <a:rPr>
                <a:latin typeface="Calibri"/>
              </a:rPr>
              <a:t>§ 9.</a:t>
            </a:r>
          </a:p>
          <a:p>
            <a:pPr lvl="0" algn="just">
              <a:lnSpc>
                <a:spcPct val="160000"/>
              </a:lnSpc>
              <a:buNone/>
            </a:pPr>
            <a:r>
              <a:rPr>
                <a:latin typeface="Calibri"/>
              </a:rPr>
              <a:t>	 Osobie z zaburzeniami psychicznymi, wobec której jest stosowany przymus bezpośredni w formie unieruchomienia lub izolacji</a:t>
            </a:r>
            <a:r>
              <a:rPr b="1" i="0" u="none" strike="noStrike">
                <a:latin typeface="Calibri"/>
              </a:rPr>
              <a:t>, należy odebrać przedmioty</a:t>
            </a:r>
            <a:r>
              <a:rPr>
                <a:latin typeface="Calibri"/>
              </a:rPr>
              <a:t>, które mogą być niebezpieczne dla życia lub zdrowia tej osoby albo innych osób, </a:t>
            </a:r>
            <a:r>
              <a:rPr b="1" i="0" u="none" strike="noStrike">
                <a:latin typeface="Calibri"/>
              </a:rPr>
              <a:t>w szczególności przedmioty ostre, okulary, protezy zębowe, pas, szelki, sznurowadła i źródła ognia.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8162" y="120650"/>
            <a:ext cx="8229600" cy="5715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3200" b="0" i="0" u="none" strike="noStrike" baseline="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179387" y="1600200"/>
            <a:ext cx="8783638" cy="506888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just">
              <a:lnSpc>
                <a:spcPct val="150000"/>
              </a:lnSpc>
              <a:buNone/>
            </a:pPr>
            <a:r>
              <a:rPr sz="2400" dirty="0">
                <a:latin typeface="Calibri"/>
              </a:rPr>
              <a:t>§ 10. 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400" dirty="0">
                <a:latin typeface="Calibri"/>
              </a:rPr>
              <a:t>1. Stan </a:t>
            </a:r>
            <a:r>
              <a:rPr sz="2400" dirty="0" err="1">
                <a:latin typeface="Calibri"/>
              </a:rPr>
              <a:t>fizyczny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osoby</a:t>
            </a:r>
            <a:r>
              <a:rPr sz="2400" dirty="0">
                <a:latin typeface="Calibri"/>
              </a:rPr>
              <a:t> z </a:t>
            </a:r>
            <a:r>
              <a:rPr sz="2400" dirty="0" err="1">
                <a:latin typeface="Calibri"/>
              </a:rPr>
              <a:t>zaburzeniami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psychicznymi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unieruchomionej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lub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izolowanej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pielęgniarka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kontroluje</a:t>
            </a:r>
            <a:r>
              <a:rPr sz="2400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nie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rzadziej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niż</a:t>
            </a:r>
            <a:r>
              <a:rPr sz="2400" dirty="0">
                <a:latin typeface="Calibri"/>
              </a:rPr>
              <a:t> co 15 </a:t>
            </a:r>
            <a:r>
              <a:rPr sz="2400" dirty="0" err="1">
                <a:latin typeface="Calibri"/>
              </a:rPr>
              <a:t>minut</a:t>
            </a:r>
            <a:r>
              <a:rPr sz="2400" dirty="0">
                <a:latin typeface="Calibri"/>
              </a:rPr>
              <a:t>, </a:t>
            </a:r>
            <a:r>
              <a:rPr sz="2400" b="1" i="0" u="none" strike="noStrike" dirty="0" err="1">
                <a:latin typeface="Calibri"/>
              </a:rPr>
              <a:t>również</a:t>
            </a:r>
            <a:r>
              <a:rPr sz="2400" b="1" i="0" u="none" strike="noStrike" dirty="0">
                <a:latin typeface="Calibri"/>
              </a:rPr>
              <a:t> w </a:t>
            </a:r>
            <a:r>
              <a:rPr sz="2400" b="1" i="0" u="none" strike="noStrike" dirty="0" err="1">
                <a:latin typeface="Calibri"/>
              </a:rPr>
              <a:t>czasie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snu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tej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osoby</a:t>
            </a:r>
            <a:r>
              <a:rPr sz="2400" b="1" i="0" u="none" strike="noStrike" dirty="0">
                <a:latin typeface="Calibri"/>
              </a:rPr>
              <a:t>. </a:t>
            </a:r>
            <a:endParaRPr dirty="0"/>
          </a:p>
          <a:p>
            <a:pPr lvl="0" algn="just">
              <a:lnSpc>
                <a:spcPct val="150000"/>
              </a:lnSpc>
              <a:buNone/>
            </a:pPr>
            <a:r>
              <a:rPr sz="2400" dirty="0">
                <a:latin typeface="Calibri"/>
              </a:rPr>
              <a:t>2. </a:t>
            </a:r>
            <a:r>
              <a:rPr sz="2400" dirty="0" err="1">
                <a:latin typeface="Calibri"/>
              </a:rPr>
              <a:t>Adnotację</a:t>
            </a:r>
            <a:r>
              <a:rPr sz="2400" dirty="0">
                <a:latin typeface="Calibri"/>
              </a:rPr>
              <a:t> o </a:t>
            </a:r>
            <a:r>
              <a:rPr sz="2400" dirty="0" err="1">
                <a:latin typeface="Calibri"/>
              </a:rPr>
              <a:t>stanie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fizycznym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osoby</a:t>
            </a:r>
            <a:r>
              <a:rPr sz="2400" dirty="0">
                <a:latin typeface="Calibri"/>
              </a:rPr>
              <a:t> z </a:t>
            </a:r>
            <a:r>
              <a:rPr sz="2400" dirty="0" err="1">
                <a:latin typeface="Calibri"/>
              </a:rPr>
              <a:t>zaburzeniami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psychicznymi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unieruchomionej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lub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izolowanej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pielęgniarka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zamieszcza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bezzwłocznie</a:t>
            </a:r>
            <a:r>
              <a:rPr sz="2400" dirty="0">
                <a:latin typeface="Calibri"/>
              </a:rPr>
              <a:t> w </a:t>
            </a:r>
            <a:r>
              <a:rPr sz="2400" dirty="0" err="1">
                <a:latin typeface="Calibri"/>
              </a:rPr>
              <a:t>karcie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unieruchomienia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lub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izolacji</a:t>
            </a:r>
            <a:r>
              <a:rPr sz="2400" dirty="0">
                <a:latin typeface="Calibri"/>
              </a:rPr>
              <a:t>, o </a:t>
            </a:r>
            <a:r>
              <a:rPr sz="2400" dirty="0" err="1">
                <a:latin typeface="Calibri"/>
              </a:rPr>
              <a:t>której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mowa</a:t>
            </a:r>
            <a:r>
              <a:rPr sz="2400" dirty="0">
                <a:latin typeface="Calibri"/>
              </a:rPr>
              <a:t> w § 17 (TZW. KARTA KODÓW)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400" dirty="0">
                <a:latin typeface="Calibri"/>
              </a:rPr>
              <a:t>	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>
              <a:buNone/>
            </a:pPr>
            <a:r>
              <a:rPr sz="320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  <p:sp>
        <p:nvSpPr>
          <p:cNvPr id="4" name="Elipsa 3"/>
          <p:cNvSpPr/>
          <p:nvPr/>
        </p:nvSpPr>
        <p:spPr>
          <a:xfrm>
            <a:off x="7307262" y="2636837"/>
            <a:ext cx="1655763" cy="1008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250825" y="1195387"/>
            <a:ext cx="8640762" cy="5472113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§ 11.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 1. W czasie kontroli, o której mowa w § 10 ust. 1, pielęgniarka: 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	1) ocenia prawidłowość unieruchomienia, w szczególności sprawdza, czy pasy, uchwyty, prześcieradła, kaftan bezpieczeństwa lub inne urządzenia techniczne nie są założone zbyt luźno albo zbyt ciasno; </a:t>
            </a:r>
          </a:p>
          <a:p>
            <a:pPr lvl="0" algn="just">
              <a:lnSpc>
                <a:spcPct val="150000"/>
              </a:lnSpc>
              <a:buNone/>
            </a:pPr>
            <a:endParaRPr/>
          </a:p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	2) zapewnia krótkotrwałe częściowe albo całkowite uwolnienie osoby z zaburzeniami psychicznymi od unieruchomienia w celu zmiany jej pozycji lub zaspokojenia potrzeb fizjologicznych i higienicznych, nie rzadziej niż co 4 godziny.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>
              <a:buNone/>
            </a:pPr>
            <a:r>
              <a:rPr sz="320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179387" y="1052512"/>
            <a:ext cx="8783638" cy="51117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just">
              <a:lnSpc>
                <a:spcPct val="150000"/>
              </a:lnSpc>
              <a:buNone/>
            </a:pPr>
            <a:r>
              <a:rPr sz="2400" dirty="0">
                <a:latin typeface="Calibri"/>
              </a:rPr>
              <a:t>§ 11.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400" dirty="0">
                <a:latin typeface="Calibri"/>
              </a:rPr>
              <a:t>2. W </a:t>
            </a:r>
            <a:r>
              <a:rPr sz="2400" dirty="0" err="1">
                <a:latin typeface="Calibri"/>
              </a:rPr>
              <a:t>przypadku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wystąpienia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zagrożenia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dla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zdrowia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lub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życia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osoby</a:t>
            </a:r>
            <a:r>
              <a:rPr sz="2400" dirty="0">
                <a:latin typeface="Calibri"/>
              </a:rPr>
              <a:t> z </a:t>
            </a:r>
            <a:r>
              <a:rPr sz="2400" dirty="0" err="1">
                <a:latin typeface="Calibri"/>
              </a:rPr>
              <a:t>zaburzeniami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psychicznymi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unieruchomionej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lub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izolowanej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pielęgniarka</a:t>
            </a:r>
            <a:r>
              <a:rPr sz="2400" dirty="0">
                <a:latin typeface="Calibri"/>
              </a:rPr>
              <a:t> jest </a:t>
            </a:r>
            <a:r>
              <a:rPr sz="2400" dirty="0" err="1">
                <a:latin typeface="Calibri"/>
              </a:rPr>
              <a:t>obowiązana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natychmiast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zawiadomić</a:t>
            </a:r>
            <a:r>
              <a:rPr sz="2400" dirty="0">
                <a:latin typeface="Calibri"/>
              </a:rPr>
              <a:t> o </a:t>
            </a:r>
            <a:r>
              <a:rPr sz="2400" dirty="0" err="1">
                <a:latin typeface="Calibri"/>
              </a:rPr>
              <a:t>tym</a:t>
            </a:r>
            <a:r>
              <a:rPr sz="2400" dirty="0">
                <a:latin typeface="Calibri"/>
              </a:rPr>
              <a:t> </a:t>
            </a:r>
            <a:r>
              <a:rPr sz="2400" dirty="0" err="1">
                <a:latin typeface="Calibri"/>
              </a:rPr>
              <a:t>lekarza</a:t>
            </a:r>
            <a:r>
              <a:rPr sz="2400" dirty="0">
                <a:latin typeface="Calibri"/>
              </a:rPr>
              <a:t>. </a:t>
            </a:r>
            <a:endParaRPr dirty="0"/>
          </a:p>
          <a:p>
            <a:pPr lvl="0" algn="just">
              <a:lnSpc>
                <a:spcPct val="150000"/>
              </a:lnSpc>
              <a:buNone/>
            </a:pPr>
            <a:r>
              <a:rPr sz="2400" dirty="0">
                <a:latin typeface="Calibri"/>
              </a:rPr>
              <a:t>3.	</a:t>
            </a:r>
            <a:r>
              <a:rPr sz="2400" b="1" i="0" u="none" strike="noStrike" dirty="0">
                <a:latin typeface="Calibri"/>
              </a:rPr>
              <a:t>W </a:t>
            </a:r>
            <a:r>
              <a:rPr sz="2400" b="1" i="0" u="none" strike="noStrike" dirty="0" err="1">
                <a:latin typeface="Calibri"/>
              </a:rPr>
              <a:t>jednostce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organizacyjnej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pomocy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społecznej</a:t>
            </a:r>
            <a:r>
              <a:rPr sz="2400" b="1" i="0" u="none" strike="noStrike" dirty="0">
                <a:latin typeface="Calibri"/>
              </a:rPr>
              <a:t>, </a:t>
            </a:r>
            <a:r>
              <a:rPr sz="2400" b="1" i="0" u="none" strike="noStrike" dirty="0" err="1">
                <a:latin typeface="Calibri"/>
              </a:rPr>
              <a:t>która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nie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zatrudnia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lekarza</a:t>
            </a:r>
            <a:r>
              <a:rPr sz="2400" b="1" i="0" u="none" strike="noStrike" dirty="0">
                <a:latin typeface="Calibri"/>
              </a:rPr>
              <a:t>, w </a:t>
            </a:r>
            <a:r>
              <a:rPr sz="2400" b="1" i="0" u="none" strike="noStrike" dirty="0" err="1">
                <a:latin typeface="Calibri"/>
              </a:rPr>
              <a:t>przypadku</a:t>
            </a:r>
            <a:r>
              <a:rPr sz="2400" b="1" i="0" u="none" strike="noStrike" dirty="0">
                <a:latin typeface="Calibri"/>
              </a:rPr>
              <a:t>, o </a:t>
            </a:r>
            <a:r>
              <a:rPr sz="2400" b="1" i="0" u="none" strike="noStrike" dirty="0" err="1">
                <a:latin typeface="Calibri"/>
              </a:rPr>
              <a:t>którym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mowa</a:t>
            </a:r>
            <a:r>
              <a:rPr sz="2400" b="1" i="0" u="none" strike="noStrike" dirty="0">
                <a:latin typeface="Calibri"/>
              </a:rPr>
              <a:t> w </a:t>
            </a:r>
            <a:r>
              <a:rPr sz="2400" b="1" i="0" u="none" strike="noStrike" dirty="0" err="1">
                <a:latin typeface="Calibri"/>
              </a:rPr>
              <a:t>ust</a:t>
            </a:r>
            <a:r>
              <a:rPr sz="2400" b="1" i="0" u="none" strike="noStrike" dirty="0">
                <a:latin typeface="Calibri"/>
              </a:rPr>
              <a:t>. 2, </a:t>
            </a:r>
            <a:r>
              <a:rPr sz="2400" b="1" i="0" u="none" strike="noStrike" dirty="0" err="1">
                <a:latin typeface="Calibri"/>
              </a:rPr>
              <a:t>pielęgniarka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zawiadamia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jednostkę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systemu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Państwowe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Ratownictwo</a:t>
            </a:r>
            <a:r>
              <a:rPr sz="2400" b="1" i="0" u="none" strike="noStrike" dirty="0">
                <a:latin typeface="Calibri"/>
              </a:rPr>
              <a:t> </a:t>
            </a:r>
            <a:r>
              <a:rPr sz="2400" b="1" i="0" u="none" strike="noStrike" dirty="0" err="1">
                <a:latin typeface="Calibri"/>
              </a:rPr>
              <a:t>Medyczne</a:t>
            </a:r>
            <a:r>
              <a:rPr sz="2400" b="1" i="0" u="none" strike="noStrike" dirty="0">
                <a:latin typeface="Calibri"/>
              </a:rPr>
              <a:t>.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>
              <a:buNone/>
            </a:pPr>
            <a:r>
              <a:rPr sz="320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0" y="836612"/>
            <a:ext cx="9144000" cy="60198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>
              <a:lnSpc>
                <a:spcPct val="150000"/>
              </a:lnSpc>
              <a:buNone/>
            </a:pPr>
            <a:r>
              <a:rPr sz="1700" dirty="0">
                <a:latin typeface="Calibri"/>
              </a:rPr>
              <a:t>§ 12.</a:t>
            </a:r>
          </a:p>
          <a:p>
            <a:pPr lvl="0">
              <a:lnSpc>
                <a:spcPct val="150000"/>
              </a:lnSpc>
              <a:buNone/>
            </a:pPr>
            <a:r>
              <a:rPr sz="1700" dirty="0">
                <a:latin typeface="Calibri"/>
              </a:rPr>
              <a:t>1. 	</a:t>
            </a:r>
            <a:r>
              <a:rPr sz="1700" b="1" i="0" u="none" strike="noStrike" dirty="0" err="1">
                <a:latin typeface="Calibri"/>
              </a:rPr>
              <a:t>Zastosowanie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każdego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środka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przymusu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bezpośredniego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podlega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odnotowaniu</a:t>
            </a:r>
            <a:r>
              <a:rPr sz="1700" b="1" i="0" u="none" strike="noStrike" dirty="0">
                <a:latin typeface="Calibri"/>
              </a:rPr>
              <a:t> w </a:t>
            </a:r>
            <a:r>
              <a:rPr sz="1700" b="1" i="0" u="none" strike="noStrike" dirty="0" err="1">
                <a:latin typeface="Calibri"/>
              </a:rPr>
              <a:t>indywidualnej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i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zbiorczej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dokumentacji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medycznej</a:t>
            </a:r>
            <a:r>
              <a:rPr sz="1700" b="1" i="0" u="none" strike="noStrike" dirty="0">
                <a:latin typeface="Calibri"/>
              </a:rPr>
              <a:t>.</a:t>
            </a:r>
          </a:p>
          <a:p>
            <a:pPr lvl="0">
              <a:lnSpc>
                <a:spcPct val="150000"/>
              </a:lnSpc>
              <a:buNone/>
            </a:pPr>
            <a:r>
              <a:rPr sz="1700" dirty="0">
                <a:latin typeface="Calibri"/>
              </a:rPr>
              <a:t>2. 	</a:t>
            </a:r>
            <a:r>
              <a:rPr sz="1700" dirty="0" err="1">
                <a:latin typeface="Calibri"/>
              </a:rPr>
              <a:t>Informację</a:t>
            </a:r>
            <a:r>
              <a:rPr sz="1700" dirty="0">
                <a:latin typeface="Calibri"/>
              </a:rPr>
              <a:t> o </a:t>
            </a:r>
            <a:r>
              <a:rPr sz="1700" dirty="0" err="1">
                <a:latin typeface="Calibri"/>
              </a:rPr>
              <a:t>zastosowaniu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przymusu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bezpośredniego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pielęgniarka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zamieszcza</a:t>
            </a:r>
            <a:r>
              <a:rPr sz="1700" dirty="0">
                <a:latin typeface="Calibri"/>
              </a:rPr>
              <a:t> w </a:t>
            </a:r>
            <a:r>
              <a:rPr sz="1700" dirty="0" err="1">
                <a:latin typeface="Calibri"/>
              </a:rPr>
              <a:t>księdze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raportów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pielęgniarskich</a:t>
            </a:r>
            <a:r>
              <a:rPr sz="1700" dirty="0">
                <a:latin typeface="Calibri"/>
              </a:rPr>
              <a:t>, w </a:t>
            </a:r>
            <a:r>
              <a:rPr sz="1700" dirty="0" err="1">
                <a:latin typeface="Calibri"/>
              </a:rPr>
              <a:t>której</a:t>
            </a:r>
            <a:r>
              <a:rPr sz="1700" dirty="0">
                <a:latin typeface="Calibri"/>
              </a:rPr>
              <a:t>, </a:t>
            </a:r>
            <a:r>
              <a:rPr sz="1700" dirty="0" err="1">
                <a:latin typeface="Calibri"/>
              </a:rPr>
              <a:t>poza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informacjami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wskazanymi</a:t>
            </a:r>
            <a:r>
              <a:rPr sz="1700" dirty="0">
                <a:latin typeface="Calibri"/>
              </a:rPr>
              <a:t> w </a:t>
            </a:r>
            <a:r>
              <a:rPr sz="1700" dirty="0" err="1">
                <a:latin typeface="Calibri"/>
              </a:rPr>
              <a:t>ust</a:t>
            </a:r>
            <a:r>
              <a:rPr sz="1700" dirty="0">
                <a:latin typeface="Calibri"/>
              </a:rPr>
              <a:t>. 1, </a:t>
            </a:r>
            <a:r>
              <a:rPr sz="1700" dirty="0" err="1">
                <a:latin typeface="Calibri"/>
              </a:rPr>
              <a:t>odnotowuje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się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również</a:t>
            </a:r>
            <a:r>
              <a:rPr sz="1700" dirty="0">
                <a:latin typeface="Calibri"/>
              </a:rPr>
              <a:t> </a:t>
            </a:r>
            <a:r>
              <a:rPr sz="1700" dirty="0" err="1">
                <a:latin typeface="Calibri"/>
              </a:rPr>
              <a:t>informacje</a:t>
            </a:r>
            <a:r>
              <a:rPr sz="1700" dirty="0">
                <a:latin typeface="Calibri"/>
              </a:rPr>
              <a:t> o: </a:t>
            </a:r>
          </a:p>
          <a:p>
            <a:pPr lvl="0">
              <a:lnSpc>
                <a:spcPct val="150000"/>
              </a:lnSpc>
              <a:buAutoNum type="arabicPeriod"/>
            </a:pPr>
            <a:r>
              <a:rPr sz="1700" b="1" i="0" u="none" strike="noStrike" dirty="0" err="1">
                <a:latin typeface="Calibri"/>
              </a:rPr>
              <a:t>osobie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zlecającej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zastosowanie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przymusu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bezpośredniego</a:t>
            </a:r>
            <a:r>
              <a:rPr sz="1700" b="1" i="0" u="none" strike="noStrike" dirty="0">
                <a:latin typeface="Calibri"/>
              </a:rPr>
              <a:t>, </a:t>
            </a:r>
            <a:r>
              <a:rPr sz="1700" b="1" i="0" u="none" strike="noStrike" dirty="0" err="1">
                <a:latin typeface="Calibri"/>
              </a:rPr>
              <a:t>zwanej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dalej</a:t>
            </a:r>
            <a:r>
              <a:rPr sz="1700" b="1" i="0" u="none" strike="noStrike" dirty="0">
                <a:latin typeface="Calibri"/>
              </a:rPr>
              <a:t> „</a:t>
            </a:r>
            <a:r>
              <a:rPr sz="1700" b="1" i="0" u="none" strike="noStrike" dirty="0" err="1">
                <a:latin typeface="Calibri"/>
              </a:rPr>
              <a:t>zlecającym</a:t>
            </a:r>
            <a:r>
              <a:rPr sz="1700" b="1" i="0" u="none" strike="noStrike" dirty="0">
                <a:latin typeface="Calibri"/>
              </a:rPr>
              <a:t>”; </a:t>
            </a:r>
          </a:p>
          <a:p>
            <a:pPr lvl="0">
              <a:lnSpc>
                <a:spcPct val="150000"/>
              </a:lnSpc>
              <a:buAutoNum type="arabicPeriod"/>
            </a:pPr>
            <a:r>
              <a:rPr sz="1700" b="1" i="0" u="none" strike="noStrike" dirty="0" err="1">
                <a:latin typeface="Calibri"/>
              </a:rPr>
              <a:t>osobach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wykonujących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przymus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bezpośredni</a:t>
            </a:r>
            <a:r>
              <a:rPr sz="1700" b="1" i="0" u="none" strike="noStrike" dirty="0">
                <a:latin typeface="Calibri"/>
              </a:rPr>
              <a:t>; </a:t>
            </a:r>
          </a:p>
          <a:p>
            <a:pPr lvl="0">
              <a:lnSpc>
                <a:spcPct val="150000"/>
              </a:lnSpc>
              <a:buAutoNum type="arabicPeriod"/>
            </a:pPr>
            <a:r>
              <a:rPr sz="1700" b="1" i="0" u="none" strike="noStrike" dirty="0" err="1">
                <a:latin typeface="Calibri"/>
              </a:rPr>
              <a:t>przebiegu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stosowania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przymusu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bezpośredniego</a:t>
            </a:r>
            <a:r>
              <a:rPr sz="1700" b="1" i="0" u="none" strike="noStrike" dirty="0">
                <a:latin typeface="Calibri"/>
              </a:rPr>
              <a:t>, w </a:t>
            </a:r>
            <a:r>
              <a:rPr sz="1700" b="1" i="0" u="none" strike="noStrike" dirty="0" err="1">
                <a:latin typeface="Calibri"/>
              </a:rPr>
              <a:t>tym</a:t>
            </a:r>
            <a:r>
              <a:rPr sz="1700" b="1" i="0" u="none" strike="noStrike" dirty="0">
                <a:latin typeface="Calibri"/>
              </a:rPr>
              <a:t> o </a:t>
            </a:r>
            <a:r>
              <a:rPr sz="1700" b="1" i="0" u="none" strike="noStrike" dirty="0" err="1">
                <a:latin typeface="Calibri"/>
              </a:rPr>
              <a:t>skutkach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stosowania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przymusu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bezpośredniego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dla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zdrowia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osoby</a:t>
            </a:r>
            <a:r>
              <a:rPr sz="1700" b="1" i="0" u="none" strike="noStrike" dirty="0">
                <a:latin typeface="Calibri"/>
              </a:rPr>
              <a:t> z </a:t>
            </a:r>
            <a:r>
              <a:rPr sz="1700" b="1" i="0" u="none" strike="noStrike" dirty="0" err="1">
                <a:latin typeface="Calibri"/>
              </a:rPr>
              <a:t>zaburzeniami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psychicznymi</a:t>
            </a:r>
            <a:r>
              <a:rPr sz="1700" b="1" i="0" u="none" strike="noStrike" dirty="0">
                <a:latin typeface="Calibri"/>
              </a:rPr>
              <a:t>, </a:t>
            </a:r>
            <a:r>
              <a:rPr sz="1700" b="1" i="0" u="none" strike="noStrike" dirty="0" err="1">
                <a:latin typeface="Calibri"/>
              </a:rPr>
              <a:t>wobec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której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został</a:t>
            </a:r>
            <a:r>
              <a:rPr sz="1700" b="1" i="0" u="none" strike="noStrike" dirty="0">
                <a:latin typeface="Calibri"/>
              </a:rPr>
              <a:t> on </a:t>
            </a:r>
            <a:r>
              <a:rPr sz="1700" b="1" i="0" u="none" strike="noStrike" dirty="0" err="1">
                <a:latin typeface="Calibri"/>
              </a:rPr>
              <a:t>podjęty</a:t>
            </a:r>
            <a:r>
              <a:rPr sz="1700" b="1" i="0" u="none" strike="noStrike" dirty="0" smtClean="0">
                <a:latin typeface="Calibri"/>
              </a:rPr>
              <a:t>.</a:t>
            </a:r>
            <a:endParaRPr dirty="0"/>
          </a:p>
          <a:p>
            <a:pPr lvl="0">
              <a:lnSpc>
                <a:spcPct val="150000"/>
              </a:lnSpc>
              <a:buNone/>
            </a:pPr>
            <a:r>
              <a:rPr sz="1700" dirty="0">
                <a:latin typeface="Calibri"/>
              </a:rPr>
              <a:t>§ 15. </a:t>
            </a:r>
            <a:r>
              <a:rPr sz="1700" b="1" i="0" u="none" strike="noStrike" dirty="0">
                <a:latin typeface="Calibri"/>
              </a:rPr>
              <a:t>W </a:t>
            </a:r>
            <a:r>
              <a:rPr sz="1700" b="1" i="0" u="none" strike="noStrike" dirty="0" err="1">
                <a:latin typeface="Calibri"/>
              </a:rPr>
              <a:t>jednostce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organizacyjnej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pomocy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społecznej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informację</a:t>
            </a:r>
            <a:r>
              <a:rPr sz="1700" b="1" i="0" u="none" strike="noStrike" dirty="0">
                <a:latin typeface="Calibri"/>
              </a:rPr>
              <a:t> o </a:t>
            </a:r>
            <a:r>
              <a:rPr sz="1700" b="1" i="0" u="none" strike="noStrike" dirty="0" err="1">
                <a:latin typeface="Calibri"/>
              </a:rPr>
              <a:t>zastosowaniu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przymusu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bezpośredniego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zamieszcza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się</a:t>
            </a:r>
            <a:r>
              <a:rPr sz="1700" b="1" i="0" u="none" strike="noStrike" dirty="0">
                <a:latin typeface="Calibri"/>
              </a:rPr>
              <a:t> w </a:t>
            </a:r>
            <a:r>
              <a:rPr sz="1700" b="1" i="0" u="none" strike="noStrike" dirty="0" err="1">
                <a:latin typeface="Calibri"/>
              </a:rPr>
              <a:t>prowadzonym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przez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kierownika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tej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jednostki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rejestrze</a:t>
            </a:r>
            <a:r>
              <a:rPr sz="1700" b="1" i="0" u="none" strike="noStrike" dirty="0">
                <a:latin typeface="Calibri"/>
              </a:rPr>
              <a:t>, </a:t>
            </a:r>
            <a:r>
              <a:rPr sz="1700" b="1" i="0" u="none" strike="noStrike" dirty="0" err="1">
                <a:latin typeface="Calibri"/>
              </a:rPr>
              <a:t>którego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wzór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określa</a:t>
            </a:r>
            <a:r>
              <a:rPr sz="1700" b="1" i="0" u="none" strike="noStrike" dirty="0">
                <a:latin typeface="Calibri"/>
              </a:rPr>
              <a:t> </a:t>
            </a:r>
            <a:r>
              <a:rPr sz="1700" b="1" i="0" u="none" strike="noStrike" dirty="0" err="1">
                <a:latin typeface="Calibri"/>
              </a:rPr>
              <a:t>załącznik</a:t>
            </a:r>
            <a:r>
              <a:rPr sz="1700" b="1" i="0" u="none" strike="noStrike" dirty="0">
                <a:latin typeface="Calibri"/>
              </a:rPr>
              <a:t> nr 1 do </a:t>
            </a:r>
            <a:r>
              <a:rPr sz="1700" b="1" i="0" u="none" strike="noStrike" dirty="0" err="1">
                <a:latin typeface="Calibri"/>
              </a:rPr>
              <a:t>rozporządzenia</a:t>
            </a:r>
            <a:r>
              <a:rPr sz="1700" b="1" i="0" u="none" strike="noStrike" dirty="0">
                <a:latin typeface="Calibri"/>
              </a:rPr>
              <a:t>.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>
              <a:buNone/>
            </a:pPr>
            <a:r>
              <a:rPr sz="320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179387" y="1052512"/>
            <a:ext cx="8783638" cy="55435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>
              <a:buNone/>
            </a:pPr>
            <a:r>
              <a:rPr sz="2000">
                <a:latin typeface="Calibri"/>
              </a:rPr>
              <a:t>§ 16. </a:t>
            </a:r>
          </a:p>
          <a:p>
            <a:pPr lvl="0">
              <a:buNone/>
            </a:pPr>
            <a:r>
              <a:rPr sz="2000">
                <a:latin typeface="Calibri"/>
              </a:rPr>
              <a:t>1. O zastosowaniu przymusu bezpośredniego zlecający niezwłocznie zawiadamia: </a:t>
            </a:r>
          </a:p>
          <a:p>
            <a:pPr lvl="0">
              <a:buAutoNum type="arabicPeriod"/>
            </a:pPr>
            <a:r>
              <a:rPr sz="2000">
                <a:latin typeface="Calibri"/>
              </a:rPr>
              <a:t>kierownika podmiotu leczniczego, jeżeli zlecającym jest lekarz tego podmiotu; </a:t>
            </a:r>
          </a:p>
          <a:p>
            <a:pPr lvl="0">
              <a:buAutoNum type="arabicPeriod"/>
            </a:pPr>
            <a:r>
              <a:rPr sz="2000">
                <a:latin typeface="Calibri"/>
              </a:rPr>
              <a:t>lekarza podmiotu leczniczego, jeżeli zlecającym jest pielęgniarka podmiotu leczniczego; </a:t>
            </a:r>
          </a:p>
          <a:p>
            <a:pPr lvl="0">
              <a:buAutoNum type="arabicPeriod"/>
            </a:pPr>
            <a:r>
              <a:rPr sz="2000">
                <a:latin typeface="Calibri"/>
              </a:rPr>
              <a:t>lekarza, o którym mowa w art. 18 ust. 10 pkt 2 ustawy, jeżeli zlecającym jest inny lekarz niż lekarz, o którym mowa w pkt 1; </a:t>
            </a:r>
          </a:p>
          <a:p>
            <a:pPr lvl="0">
              <a:buAutoNum type="arabicPeriod"/>
            </a:pPr>
            <a:r>
              <a:rPr sz="2000" b="1" i="0" u="none" strike="noStrike">
                <a:latin typeface="Calibri"/>
              </a:rPr>
              <a:t>lekarza, jeżeli zlecającym jest pielęgniarka jednostki organizacyjnej pomocy społecznej; </a:t>
            </a:r>
          </a:p>
          <a:p>
            <a:pPr lvl="0">
              <a:buAutoNum type="arabicPeriod"/>
            </a:pPr>
            <a:r>
              <a:rPr sz="2000" b="1" i="0" u="none" strike="noStrike">
                <a:latin typeface="Calibri"/>
              </a:rPr>
              <a:t>kierownika jednostki organizacyjnej pomocy społecznej, jeżeli zlecającym jest pielęgniarka jednostki organizacyjnej pomocy społecznej, która nie zatrudnia lekarza; </a:t>
            </a:r>
          </a:p>
          <a:p>
            <a:pPr lvl="0">
              <a:buAutoNum type="arabicPeriod"/>
            </a:pPr>
            <a:r>
              <a:rPr sz="2000">
                <a:latin typeface="Calibri"/>
              </a:rPr>
              <a:t>dysponenta zespołów ratownictwa medycznego właściwego dla danego zespołu, jeżeli zlecającym jest kierujący akcją prowadzenia medycznych czynności ratunkowych.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>
              <a:buNone/>
            </a:pPr>
            <a:r>
              <a:rPr sz="320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4062" y="454025"/>
            <a:ext cx="7775575" cy="2468562"/>
          </a:xfrm>
          <a:prstGeom prst="rect">
            <a:avLst/>
          </a:prstGeom>
          <a:solidFill>
            <a:srgbClr val="FFFFFF"/>
          </a:solidFill>
          <a:ln w="127000">
            <a:solidFill>
              <a:srgbClr val="000000"/>
            </a:solidFill>
          </a:ln>
          <a:effectLst>
            <a:outerShdw blurRad="57150" dist="50799" dir="2700000" algn="tl">
              <a:srgbClr val="000000">
                <a:alpha val="39843"/>
              </a:srgbClr>
            </a:outerShdw>
          </a:effectLst>
        </p:spPr>
      </p:pic>
      <p:pic>
        <p:nvPicPr>
          <p:cNvPr id="3" name="Obraz 2"/>
          <p:cNvPicPr/>
          <p:nvPr/>
        </p:nvPicPr>
        <p:blipFill>
          <a:blip r:embed="rId3" cstate="print"/>
          <a:srcRect l="8140" r="8970"/>
          <a:stretch>
            <a:fillRect/>
          </a:stretch>
        </p:blipFill>
        <p:spPr>
          <a:xfrm>
            <a:off x="754062" y="3860800"/>
            <a:ext cx="7804150" cy="2222500"/>
          </a:xfrm>
          <a:prstGeom prst="rect">
            <a:avLst/>
          </a:prstGeom>
          <a:ln w="127000">
            <a:solidFill>
              <a:srgbClr val="000000"/>
            </a:solidFill>
          </a:ln>
          <a:effectLst>
            <a:outerShdw blurRad="57150" dist="50799" dir="2700000" algn="tl">
              <a:srgbClr val="000000">
                <a:alpha val="39843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250825" y="979487"/>
            <a:ext cx="8712200" cy="57594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§ 16</a:t>
            </a:r>
          </a:p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5. </a:t>
            </a:r>
            <a:r>
              <a:rPr sz="2000" b="1" i="0" u="none" strike="noStrike">
                <a:latin typeface="Calibri"/>
              </a:rPr>
              <a:t>Po otrzymaniu zawiadomienia, o którym mowa w ust. 1 pkt 2 i 4, lekarz dokonuje oceny zasadności zastosowania przymusu bezpośredniego</a:t>
            </a:r>
            <a:r>
              <a:rPr sz="2000">
                <a:latin typeface="Calibri"/>
              </a:rPr>
              <a:t>, której wynik odnotowuje w zawiadomieniu, a następnie przekazuje je odpowiednio kierownikowi podmiotu leczniczego albo kierownikowi jednostki organizacyjnej pomocy społecznej. </a:t>
            </a:r>
          </a:p>
          <a:p>
            <a:pPr lvl="0" algn="just">
              <a:lnSpc>
                <a:spcPct val="150000"/>
              </a:lnSpc>
              <a:buNone/>
            </a:pPr>
            <a:endParaRPr/>
          </a:p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6. Zawiadomienia, o których mowa w ust. 1 pkt 4–6, po dokonaniu przez zawiadomionego oceny i zatwierdzeniu zasadności zastosowania przymusu bezpośredniego, są przekazywane niezwłocznie lekarzowi, o którym mowa w art. 18 ust. 10 pkt 2 ustawy.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>
              <a:buNone/>
            </a:pPr>
            <a:r>
              <a:rPr sz="320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106362" y="979487"/>
            <a:ext cx="9036050" cy="56165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5000" lnSpcReduction="2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§ 17.</a:t>
            </a:r>
          </a:p>
          <a:p>
            <a:pPr marL="457200" lvl="0" indent="0" algn="just">
              <a:lnSpc>
                <a:spcPct val="150000"/>
              </a:lnSpc>
              <a:buAutoNum type="arabicPeriod"/>
            </a:pPr>
            <a:r>
              <a:rPr sz="2000" b="1" i="0" u="none" strike="noStrike">
                <a:latin typeface="Calibri"/>
              </a:rPr>
              <a:t>Po zleceniu zastosowania przymusu bezpośredniego w formie unieruchomienia lub izolacji lekarz albo osoba, która podjęła decyzję o zastosowaniu przymusu bezpośredniego w formie unieruchomienia lub izolacji, wypełnia niezwłocznie kartę unieruchomienia lub izolacji, uzasadniając przyczyny zastosowania przymusu bezpośredniego, wybór środka przymusu bezpośredniego i czas jego stosowania. </a:t>
            </a:r>
          </a:p>
          <a:p>
            <a:pPr marL="457200" lvl="0" indent="0" algn="just">
              <a:lnSpc>
                <a:spcPct val="150000"/>
              </a:lnSpc>
              <a:buAutoNum type="arabicPeriod"/>
            </a:pPr>
            <a:endParaRPr/>
          </a:p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2. 	</a:t>
            </a:r>
            <a:r>
              <a:rPr sz="2000" b="1" i="0" u="none" strike="noStrike">
                <a:latin typeface="Calibri"/>
              </a:rPr>
              <a:t>Kartę unieruchomienia lub izolacji załącza się do historii choroby lub historii zdrowia i choroby. Kopię karty unieruchomienia lub izolacji przekazuje się w ślad za zawiadomieniem, o którym mowa w § 16 ust. 1, po zakończeniu stosowania przymusu bezpośredniego, a w przypadku przedłużenia jego stosowania nie później niż po upływie każdych kolejnych 24 godzin jego stosowania. </a:t>
            </a:r>
          </a:p>
          <a:p>
            <a:pPr lvl="0" algn="just">
              <a:lnSpc>
                <a:spcPct val="150000"/>
              </a:lnSpc>
              <a:buNone/>
            </a:pPr>
            <a:endParaRPr/>
          </a:p>
          <a:p>
            <a:pPr lvl="0" algn="just">
              <a:lnSpc>
                <a:spcPct val="150000"/>
              </a:lnSpc>
              <a:buNone/>
            </a:pPr>
            <a:r>
              <a:rPr sz="2000">
                <a:latin typeface="Calibri"/>
              </a:rPr>
              <a:t>3. 	Wzór karty unieruchomienia lub izolacji określa załącznik nr 5 do rozporządzenia.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>
              <a:buNone/>
            </a:pPr>
            <a:r>
              <a:rPr sz="320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1"/>
          </p:nvPr>
        </p:nvSpPr>
        <p:spPr>
          <a:xfrm>
            <a:off x="179387" y="763587"/>
            <a:ext cx="8783638" cy="5688013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§ 17.</a:t>
            </a:r>
          </a:p>
          <a:p>
            <a:pPr lvl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4. W przypadku, o którym mowa w § 16 ust. 3 (interwencja ZRM)), kopię karty unieruchomienia lub izolacji przekazuje się również lekarzowi podmiotu leczniczego, do którego została przewieziona osoba z zaburzeniami psychicznymi. Kopia karty unieruchomienia lub izolacji jest dołączana do historii choroby lub historii zdrowia i choroby. </a:t>
            </a:r>
          </a:p>
          <a:p>
            <a:pPr lvl="0">
              <a:lnSpc>
                <a:spcPct val="150000"/>
              </a:lnSpc>
              <a:buNone/>
            </a:pPr>
            <a:endParaRPr/>
          </a:p>
          <a:p>
            <a:pPr lvl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5. Przepisów ust. 1–4 nie stosuje się, jeżeli zlecającym zastosowanie przymusu bezpośredniego w formie unieruchomienia jest kierujący akcją prowadzenia medycznych czynności ratunkowych. Informacje, o których mowa w ust. 1, są odnotowywane w zawiadomieniu, o którym mowa w § 16 ust. 1 pkt 6.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3200" b="0" i="0" u="none" strike="noStrike" baseline="0">
                <a:solidFill>
                  <a:srgbClr val="000000"/>
                </a:solidFill>
                <a:latin typeface="Calibri"/>
              </a:rPr>
              <a:t>ROZPORZĄDZENIE MINISTRA ZDROWIA 2012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3200">
                <a:latin typeface="Calibri"/>
              </a:rPr>
              <a:t>ROZPORZĄDZENIE MINISTRA ZDROWIA 2012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000"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§ 18. </a:t>
            </a:r>
          </a:p>
          <a:p>
            <a:pPr marL="457200" lvl="0" indent="0">
              <a:lnSpc>
                <a:spcPct val="150000"/>
              </a:lnSpc>
              <a:buAutoNum type="arabicPeriod"/>
            </a:pPr>
            <a:r>
              <a:rPr sz="2000">
                <a:latin typeface="Calibri"/>
              </a:rPr>
              <a:t>Upoważniony przez marszałka województwa lekarz, o którym mowa w art. 18 ust. 10 pkt 2 ustawy, dokonując oceny zasadności zastosowania przymusu bezpośredniego, uwzględnia okoliczności, o których mowa w § 13. </a:t>
            </a:r>
          </a:p>
          <a:p>
            <a:pPr marL="457200" lvl="0" indent="0">
              <a:lnSpc>
                <a:spcPct val="150000"/>
              </a:lnSpc>
              <a:buAutoNum type="arabicPeriod"/>
            </a:pPr>
            <a:endParaRPr/>
          </a:p>
          <a:p>
            <a:pPr lvl="0">
              <a:lnSpc>
                <a:spcPct val="150000"/>
              </a:lnSpc>
              <a:buNone/>
            </a:pPr>
            <a:r>
              <a:rPr sz="2000">
                <a:latin typeface="Calibri"/>
              </a:rPr>
              <a:t>2. Informację o pozytywnej albo negatywnej ocenie zasadności zastosowania przymusu bezpośredniego lekarz dokonujący oceny odnotowuje w zawiadomieniu, o którym mowa w § 16 ust. 1 pkt 3–6, a jego kopię przekazuje powiadamiającemu o zastosowaniu przymusu. Kopię zawiadomienia dołącza się do historii choroby lub historii zdrowia i choroby.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 l="7815" t="7658" r="9263" b="8081"/>
          <a:stretch>
            <a:fillRect/>
          </a:stretch>
        </p:blipFill>
        <p:spPr>
          <a:xfrm>
            <a:off x="2051050" y="196850"/>
            <a:ext cx="4464050" cy="640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387" y="260350"/>
            <a:ext cx="4270375" cy="60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075" y="179387"/>
            <a:ext cx="4478337" cy="6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Bibliografia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66725" y="1411287"/>
            <a:ext cx="8229600" cy="381635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5000" lnSpcReduction="10000"/>
          </a:bodyPr>
          <a:lstStyle/>
          <a:p>
            <a:pPr lvl="0" algn="just">
              <a:lnSpc>
                <a:spcPct val="170000"/>
              </a:lnSpc>
            </a:pPr>
            <a:r>
              <a:rPr sz="1800">
                <a:latin typeface="Calibri"/>
              </a:rPr>
              <a:t>Ustawa z dnia 19 sierpnia 1994r o ochronie zdrowia psychicznego Dz.U. 1994 Nr 111 poz. 535</a:t>
            </a:r>
          </a:p>
          <a:p>
            <a:pPr lvl="0" algn="just">
              <a:lnSpc>
                <a:spcPct val="170000"/>
              </a:lnSpc>
            </a:pPr>
            <a:r>
              <a:rPr sz="1800">
                <a:latin typeface="Calibri"/>
              </a:rPr>
              <a:t>Rozporządzenie Ministra Zdrowia z dnia 28 czerwca 2012 w sprawie sposobu stosowania i dokumentowania zastosowania przymusu bezpośredniego oraz dokonywania oceny zasadności jego zastosowania</a:t>
            </a:r>
          </a:p>
          <a:p>
            <a:pPr lvl="0" algn="just">
              <a:lnSpc>
                <a:spcPct val="170000"/>
              </a:lnSpc>
            </a:pPr>
            <a:r>
              <a:rPr sz="1800">
                <a:latin typeface="Calibri"/>
              </a:rPr>
              <a:t>Marcin Wojnar, Dariusz Myszka, Andrzej Wakarow, Materiały dydaktyczne Katedry i Kliniki Psychiatrycznej Warszawskiego Uniwersytetu Medycznego</a:t>
            </a:r>
          </a:p>
          <a:p>
            <a:pPr lvl="0" algn="just">
              <a:lnSpc>
                <a:spcPct val="170000"/>
              </a:lnSpc>
            </a:pPr>
            <a:r>
              <a:rPr sz="1800">
                <a:latin typeface="Calibri"/>
              </a:rPr>
              <a:t>Hospitalizacja psychiatryczna i środki przymusu bezpośredniego, A. Kokoszka „Choroby wewnętrzne 2013” red. P. Gajewskiego</a:t>
            </a:r>
          </a:p>
          <a:p>
            <a:pPr lvl="0" algn="just">
              <a:lnSpc>
                <a:spcPct val="170000"/>
              </a:lnSpc>
            </a:pPr>
            <a:r>
              <a:rPr sz="1800">
                <a:latin typeface="Calibri"/>
              </a:rPr>
              <a:t>(…)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34975" y="0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 b="1" i="0" u="none" strike="noStrike">
                <a:latin typeface="Calibri"/>
              </a:rPr>
              <a:t>Choroba czy zaburzenie?</a:t>
            </a: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887" y="735012"/>
            <a:ext cx="6480175" cy="22606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79387" y="3068637"/>
            <a:ext cx="8856663" cy="3671888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>
              <a:lnSpc>
                <a:spcPct val="150000"/>
              </a:lnSpc>
              <a:spcBef>
                <a:spcPct val="20000"/>
              </a:spcBef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Art. 3. Ilekroć przepisy niniejszej ustawy stanowią </a:t>
            </a:r>
            <a:r>
              <a:rPr sz="1800" b="0" i="0" u="sng" strike="noStrike" baseline="0">
                <a:solidFill>
                  <a:srgbClr val="000000"/>
                </a:solidFill>
                <a:latin typeface="Calibri"/>
              </a:rPr>
              <a:t>o osobie z zaburzeniami psychicznymi</a:t>
            </a: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, odnosi się to do osoby:</a:t>
            </a:r>
            <a:r>
              <a:t/>
            </a:r>
            <a:br/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a) chorej psychicznie (wykazującej </a:t>
            </a:r>
            <a:r>
              <a:rPr sz="1800" b="0" i="0" u="sng" strike="noStrike" baseline="0">
                <a:solidFill>
                  <a:srgbClr val="000000"/>
                </a:solidFill>
                <a:latin typeface="Calibri"/>
              </a:rPr>
              <a:t>zaburzenia psychotyczne</a:t>
            </a: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),</a:t>
            </a:r>
            <a:r>
              <a:t/>
            </a:r>
            <a:br/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b) upośledzonej umysłowo,</a:t>
            </a:r>
            <a:r>
              <a:t/>
            </a:r>
            <a:br/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c) wykazującej inne zakłócenia czynności psychicznych, które zgodnie ze stanem wiedzy medycznej zaliczane są do zaburzeń psychicznych, a osoba ta wymaga świadczeń zdrowotnych lub innych form pomocy i opieki niezbędnych do życia w środowisku rodzinnym lub społecznym,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-7938" y="187325"/>
            <a:ext cx="3643313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>
                <a:latin typeface="Calibri"/>
              </a:rPr>
              <a:t>Wolność, ale…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0825" y="1555750"/>
            <a:ext cx="3167062" cy="1079500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Paczki listy przesyłki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4737100" y="1628775"/>
            <a:ext cx="3887787" cy="1727200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000000"/>
                </a:solidFill>
                <a:latin typeface="Calibri"/>
              </a:rPr>
              <a:t>Art. 13.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sz="1400" b="0" i="0" u="none" strike="noStrike" baseline="0">
                <a:solidFill>
                  <a:srgbClr val="000000"/>
                </a:solidFill>
                <a:latin typeface="Calibri"/>
              </a:rPr>
              <a:t>Osoba z  zaburzeniami psychicznymi przebywająca w szpitalu psychiatrycznym lub w domu pomocy społecznej ma prawo do porozumiewania się bez ograniczeń z rodziną i innymi osobami; korespondencja takiej osoby nie podlega kontroli.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/>
          </a:p>
        </p:txBody>
      </p:sp>
      <p:sp>
        <p:nvSpPr>
          <p:cNvPr id="5" name="Prostokąt 4"/>
          <p:cNvSpPr/>
          <p:nvPr/>
        </p:nvSpPr>
        <p:spPr>
          <a:xfrm>
            <a:off x="250825" y="5011737"/>
            <a:ext cx="3167062" cy="10795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FFFFFF"/>
                </a:solidFill>
                <a:latin typeface="Calibri"/>
              </a:rPr>
              <a:t>Wolne wyjścia?</a:t>
            </a:r>
          </a:p>
        </p:txBody>
      </p:sp>
      <p:sp>
        <p:nvSpPr>
          <p:cNvPr id="6" name="Prostokąt 5"/>
          <p:cNvSpPr/>
          <p:nvPr/>
        </p:nvSpPr>
        <p:spPr>
          <a:xfrm>
            <a:off x="3513137" y="3644900"/>
            <a:ext cx="3167063" cy="10795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FFFFFF"/>
                </a:solidFill>
                <a:latin typeface="Calibri"/>
              </a:rPr>
              <a:t>Alkohol?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03800" y="5300662"/>
            <a:ext cx="3167062" cy="10795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/>
              </a:gs>
            </a:gsLst>
            <a:lin ang="16200000" scaled="1"/>
          </a:gradFill>
          <a:ln>
            <a:noFill/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1800" b="0" i="0" u="none" strike="noStrike" baseline="0">
                <a:solidFill>
                  <a:srgbClr val="FFFFFF"/>
                </a:solidFill>
                <a:latin typeface="Calibri"/>
              </a:rPr>
              <a:t>Stosunki seksualne?</a:t>
            </a:r>
          </a:p>
        </p:txBody>
      </p:sp>
      <p:sp>
        <p:nvSpPr>
          <p:cNvPr id="8" name="Strzałka zakrzywiona w lewo 7"/>
          <p:cNvSpPr/>
          <p:nvPr/>
        </p:nvSpPr>
        <p:spPr>
          <a:xfrm rot="16563948">
            <a:off x="4197349" y="49212"/>
            <a:ext cx="1079500" cy="1806575"/>
          </a:xfrm>
          <a:prstGeom prst="curvedLeftArrow">
            <a:avLst/>
          </a:prstGeom>
          <a:solidFill>
            <a:srgbClr val="4F81BD"/>
          </a:solidFill>
          <a:ln w="25400">
            <a:solidFill>
              <a:srgbClr val="27405E"/>
            </a:solidFill>
          </a:ln>
        </p:spPr>
        <p:txBody>
          <a:bodyPr wrap="square" anchor="ctr"/>
          <a:lstStyle/>
          <a:p>
            <a:pPr marL="0" lvl="0" indent="0" algn="ctr">
              <a:lnSpc>
                <a:spcPct val="100000"/>
              </a:lnSpc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66725" y="260350"/>
            <a:ext cx="8229600" cy="7905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b="1" i="0" u="none" strike="noStrike">
                <a:latin typeface="Calibri"/>
              </a:rPr>
              <a:t>Rodzaje przymusu bezpośredniego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754062" y="1411287"/>
            <a:ext cx="7848600" cy="6234113"/>
            <a:chOff x="475" y="889"/>
            <a:chExt cx="4944" cy="3927"/>
          </a:xfrm>
        </p:grpSpPr>
        <p:sp>
          <p:nvSpPr>
            <p:cNvPr id="4" name="Prostokąt 3"/>
            <p:cNvSpPr/>
            <p:nvPr/>
          </p:nvSpPr>
          <p:spPr>
            <a:xfrm>
              <a:off x="475" y="889"/>
              <a:ext cx="1360" cy="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square" anchor="t"/>
            <a:lstStyle/>
            <a:p>
              <a:pPr marL="0" lvl="0" indent="0" algn="ctr">
                <a:lnSpc>
                  <a:spcPct val="100000"/>
                </a:lnSpc>
                <a:buNone/>
              </a:pPr>
              <a:r>
                <a:rPr sz="1800" b="1" i="0" u="none" strike="noStrike" baseline="0">
                  <a:solidFill>
                    <a:srgbClr val="FFFFFF"/>
                  </a:solidFill>
                  <a:latin typeface="Calibri"/>
                </a:rPr>
                <a:t>RODZAJ</a:t>
              </a:r>
            </a:p>
          </p:txBody>
        </p:sp>
        <p:sp>
          <p:nvSpPr>
            <p:cNvPr id="5" name="Łącznik prosty 4"/>
            <p:cNvSpPr/>
            <p:nvPr/>
          </p:nvSpPr>
          <p:spPr>
            <a:xfrm>
              <a:off x="475" y="889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6" name="Łącznik prosty 5"/>
            <p:cNvSpPr/>
            <p:nvPr/>
          </p:nvSpPr>
          <p:spPr>
            <a:xfrm>
              <a:off x="475" y="889"/>
              <a:ext cx="0" cy="3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7" name="Łącznik prosty 6"/>
            <p:cNvSpPr/>
            <p:nvPr/>
          </p:nvSpPr>
          <p:spPr>
            <a:xfrm>
              <a:off x="1835" y="889"/>
              <a:ext cx="0" cy="3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8" name="Prostokąt 7"/>
            <p:cNvSpPr/>
            <p:nvPr/>
          </p:nvSpPr>
          <p:spPr>
            <a:xfrm>
              <a:off x="1835" y="889"/>
              <a:ext cx="3583" cy="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ctr">
                <a:lnSpc>
                  <a:spcPct val="100000"/>
                </a:lnSpc>
                <a:buNone/>
              </a:pPr>
              <a:r>
                <a:rPr sz="1800" b="1" i="0" u="none" strike="noStrike" baseline="0">
                  <a:solidFill>
                    <a:srgbClr val="FFFFFF"/>
                  </a:solidFill>
                  <a:latin typeface="Calibri"/>
                </a:rPr>
                <a:t>DEFINICJA</a:t>
              </a:r>
            </a:p>
          </p:txBody>
        </p:sp>
        <p:sp>
          <p:nvSpPr>
            <p:cNvPr id="9" name="Łącznik prosty 8"/>
            <p:cNvSpPr/>
            <p:nvPr/>
          </p:nvSpPr>
          <p:spPr>
            <a:xfrm>
              <a:off x="1835" y="889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0" name="Łącznik prosty 9"/>
            <p:cNvSpPr/>
            <p:nvPr/>
          </p:nvSpPr>
          <p:spPr>
            <a:xfrm>
              <a:off x="1835" y="889"/>
              <a:ext cx="0" cy="3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1" name="Łącznik prosty 10"/>
            <p:cNvSpPr/>
            <p:nvPr/>
          </p:nvSpPr>
          <p:spPr>
            <a:xfrm>
              <a:off x="5418" y="889"/>
              <a:ext cx="0" cy="3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2" name="Łącznik prosty 11"/>
            <p:cNvSpPr/>
            <p:nvPr/>
          </p:nvSpPr>
          <p:spPr>
            <a:xfrm>
              <a:off x="475" y="1189"/>
              <a:ext cx="136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</a:ln>
          </p:spPr>
        </p:sp>
        <p:sp>
          <p:nvSpPr>
            <p:cNvPr id="13" name="Prostokąt 12"/>
            <p:cNvSpPr/>
            <p:nvPr/>
          </p:nvSpPr>
          <p:spPr>
            <a:xfrm>
              <a:off x="475" y="1189"/>
              <a:ext cx="1360" cy="51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ctr">
                <a:lnSpc>
                  <a:spcPct val="100000"/>
                </a:lnSpc>
                <a:buNone/>
              </a:pPr>
              <a:r>
                <a:rPr sz="1800" b="1" i="0" u="none" strike="noStrike" baseline="0">
                  <a:solidFill>
                    <a:srgbClr val="000000"/>
                  </a:solidFill>
                  <a:latin typeface="Calibri"/>
                </a:rPr>
                <a:t>przytrzymanie</a:t>
              </a:r>
            </a:p>
          </p:txBody>
        </p:sp>
        <p:sp>
          <p:nvSpPr>
            <p:cNvPr id="14" name="Łącznik prosty 13"/>
            <p:cNvSpPr/>
            <p:nvPr/>
          </p:nvSpPr>
          <p:spPr>
            <a:xfrm>
              <a:off x="475" y="1189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5" name="Łącznik prosty 14"/>
            <p:cNvSpPr/>
            <p:nvPr/>
          </p:nvSpPr>
          <p:spPr>
            <a:xfrm>
              <a:off x="475" y="1189"/>
              <a:ext cx="0" cy="5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6" name="Łącznik prosty 15"/>
            <p:cNvSpPr/>
            <p:nvPr/>
          </p:nvSpPr>
          <p:spPr>
            <a:xfrm>
              <a:off x="1835" y="1189"/>
              <a:ext cx="3583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</a:ln>
          </p:spPr>
        </p:sp>
        <p:sp>
          <p:nvSpPr>
            <p:cNvPr id="17" name="Łącznik prosty 16"/>
            <p:cNvSpPr/>
            <p:nvPr/>
          </p:nvSpPr>
          <p:spPr>
            <a:xfrm>
              <a:off x="1835" y="1189"/>
              <a:ext cx="0" cy="5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18" name="Prostokąt 17"/>
            <p:cNvSpPr/>
            <p:nvPr/>
          </p:nvSpPr>
          <p:spPr>
            <a:xfrm>
              <a:off x="1835" y="1189"/>
              <a:ext cx="3583" cy="51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l">
                <a:lnSpc>
                  <a:spcPct val="100000"/>
                </a:lnSpc>
                <a:buNone/>
              </a:pPr>
              <a:r>
                <a:rPr sz="1800" b="0" i="0" u="none" strike="noStrike" baseline="0">
                  <a:solidFill>
                    <a:srgbClr val="000000"/>
                  </a:solidFill>
                  <a:latin typeface="Calibri"/>
                </a:rPr>
                <a:t>doraźne, krótkotrwałe unieruchomienie osoby z użyciem siły fizycznej</a:t>
              </a:r>
            </a:p>
          </p:txBody>
        </p:sp>
        <p:sp>
          <p:nvSpPr>
            <p:cNvPr id="19" name="Łącznik prosty 18"/>
            <p:cNvSpPr/>
            <p:nvPr/>
          </p:nvSpPr>
          <p:spPr>
            <a:xfrm>
              <a:off x="1835" y="1189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0" name="Łącznik prosty 19"/>
            <p:cNvSpPr/>
            <p:nvPr/>
          </p:nvSpPr>
          <p:spPr>
            <a:xfrm>
              <a:off x="1835" y="1189"/>
              <a:ext cx="0" cy="5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1" name="Łącznik prosty 20"/>
            <p:cNvSpPr/>
            <p:nvPr/>
          </p:nvSpPr>
          <p:spPr>
            <a:xfrm>
              <a:off x="5418" y="1189"/>
              <a:ext cx="0" cy="5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2" name="Łącznik prosty 21"/>
            <p:cNvSpPr/>
            <p:nvPr/>
          </p:nvSpPr>
          <p:spPr>
            <a:xfrm>
              <a:off x="475" y="1707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3" name="Prostokąt 22"/>
            <p:cNvSpPr/>
            <p:nvPr/>
          </p:nvSpPr>
          <p:spPr>
            <a:xfrm>
              <a:off x="475" y="1707"/>
              <a:ext cx="1360" cy="74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ctr">
                <a:lnSpc>
                  <a:spcPct val="100000"/>
                </a:lnSpc>
                <a:buNone/>
              </a:pPr>
              <a:r>
                <a:rPr sz="1800" b="1" i="0" u="none" strike="noStrike" baseline="0">
                  <a:solidFill>
                    <a:srgbClr val="000000"/>
                  </a:solidFill>
                  <a:latin typeface="Calibri"/>
                </a:rPr>
                <a:t>przymusowe zastosowanie leków </a:t>
              </a:r>
            </a:p>
          </p:txBody>
        </p:sp>
        <p:sp>
          <p:nvSpPr>
            <p:cNvPr id="24" name="Łącznik prosty 23"/>
            <p:cNvSpPr/>
            <p:nvPr/>
          </p:nvSpPr>
          <p:spPr>
            <a:xfrm>
              <a:off x="475" y="1707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5" name="Łącznik prosty 24"/>
            <p:cNvSpPr/>
            <p:nvPr/>
          </p:nvSpPr>
          <p:spPr>
            <a:xfrm>
              <a:off x="475" y="1707"/>
              <a:ext cx="0" cy="7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6" name="Łącznik prosty 25"/>
            <p:cNvSpPr/>
            <p:nvPr/>
          </p:nvSpPr>
          <p:spPr>
            <a:xfrm>
              <a:off x="1835" y="1707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7" name="Łącznik prosty 26"/>
            <p:cNvSpPr/>
            <p:nvPr/>
          </p:nvSpPr>
          <p:spPr>
            <a:xfrm>
              <a:off x="1835" y="1707"/>
              <a:ext cx="0" cy="7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28" name="Prostokąt 27"/>
            <p:cNvSpPr/>
            <p:nvPr/>
          </p:nvSpPr>
          <p:spPr>
            <a:xfrm>
              <a:off x="1835" y="1707"/>
              <a:ext cx="3583" cy="74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l">
                <a:lnSpc>
                  <a:spcPct val="100000"/>
                </a:lnSpc>
                <a:buNone/>
              </a:pPr>
              <a:r>
                <a:rPr sz="1800" b="0" i="0" u="none" strike="noStrike" baseline="0">
                  <a:solidFill>
                    <a:srgbClr val="000000"/>
                  </a:solidFill>
                  <a:latin typeface="Calibri"/>
                </a:rPr>
                <a:t>doraźne lub przewidziane w planie postępowania leczniczego wprowadzenie leków do organizmu osoby — bez jej zgody</a:t>
              </a:r>
            </a:p>
          </p:txBody>
        </p:sp>
        <p:sp>
          <p:nvSpPr>
            <p:cNvPr id="29" name="Łącznik prosty 28"/>
            <p:cNvSpPr/>
            <p:nvPr/>
          </p:nvSpPr>
          <p:spPr>
            <a:xfrm>
              <a:off x="1835" y="1707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0" name="Łącznik prosty 29"/>
            <p:cNvSpPr/>
            <p:nvPr/>
          </p:nvSpPr>
          <p:spPr>
            <a:xfrm>
              <a:off x="1835" y="1707"/>
              <a:ext cx="0" cy="7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1" name="Łącznik prosty 30"/>
            <p:cNvSpPr/>
            <p:nvPr/>
          </p:nvSpPr>
          <p:spPr>
            <a:xfrm>
              <a:off x="5418" y="1707"/>
              <a:ext cx="0" cy="7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2" name="Łącznik prosty 31"/>
            <p:cNvSpPr/>
            <p:nvPr/>
          </p:nvSpPr>
          <p:spPr>
            <a:xfrm>
              <a:off x="475" y="2447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3" name="Prostokąt 32"/>
            <p:cNvSpPr/>
            <p:nvPr/>
          </p:nvSpPr>
          <p:spPr>
            <a:xfrm>
              <a:off x="475" y="2447"/>
              <a:ext cx="1360" cy="962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ctr">
                <a:lnSpc>
                  <a:spcPct val="100000"/>
                </a:lnSpc>
                <a:buNone/>
              </a:pPr>
              <a:r>
                <a:rPr sz="1800" b="1" i="0" u="none" strike="noStrike" baseline="0">
                  <a:solidFill>
                    <a:srgbClr val="000000"/>
                  </a:solidFill>
                  <a:latin typeface="Calibri"/>
                </a:rPr>
                <a:t>unieruchomienie</a:t>
              </a:r>
            </a:p>
          </p:txBody>
        </p:sp>
        <p:sp>
          <p:nvSpPr>
            <p:cNvPr id="34" name="Łącznik prosty 33"/>
            <p:cNvSpPr/>
            <p:nvPr/>
          </p:nvSpPr>
          <p:spPr>
            <a:xfrm>
              <a:off x="475" y="2447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5" name="Łącznik prosty 34"/>
            <p:cNvSpPr/>
            <p:nvPr/>
          </p:nvSpPr>
          <p:spPr>
            <a:xfrm>
              <a:off x="475" y="2447"/>
              <a:ext cx="0" cy="9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6" name="Łącznik prosty 35"/>
            <p:cNvSpPr/>
            <p:nvPr/>
          </p:nvSpPr>
          <p:spPr>
            <a:xfrm>
              <a:off x="1835" y="2447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7" name="Łącznik prosty 36"/>
            <p:cNvSpPr/>
            <p:nvPr/>
          </p:nvSpPr>
          <p:spPr>
            <a:xfrm>
              <a:off x="1835" y="2447"/>
              <a:ext cx="0" cy="9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38" name="Prostokąt 37"/>
            <p:cNvSpPr/>
            <p:nvPr/>
          </p:nvSpPr>
          <p:spPr>
            <a:xfrm>
              <a:off x="1835" y="2447"/>
              <a:ext cx="3583" cy="962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l">
                <a:lnSpc>
                  <a:spcPct val="100000"/>
                </a:lnSpc>
                <a:buNone/>
              </a:pPr>
              <a:r>
                <a:rPr sz="1800" b="0" i="0" u="none" strike="noStrike" baseline="0">
                  <a:solidFill>
                    <a:srgbClr val="000000"/>
                  </a:solidFill>
                  <a:latin typeface="Calibri"/>
                </a:rPr>
                <a:t>obezwładnienie osoby z użyciem pasów, uchwytów, prześcieradeł, kaftana bezpieczeństwa lub innych urządzeń technicznych</a:t>
              </a:r>
            </a:p>
          </p:txBody>
        </p:sp>
        <p:sp>
          <p:nvSpPr>
            <p:cNvPr id="39" name="Łącznik prosty 38"/>
            <p:cNvSpPr/>
            <p:nvPr/>
          </p:nvSpPr>
          <p:spPr>
            <a:xfrm>
              <a:off x="1835" y="2447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0" name="Łącznik prosty 39"/>
            <p:cNvSpPr/>
            <p:nvPr/>
          </p:nvSpPr>
          <p:spPr>
            <a:xfrm>
              <a:off x="1835" y="2447"/>
              <a:ext cx="0" cy="9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1" name="Łącznik prosty 40"/>
            <p:cNvSpPr/>
            <p:nvPr/>
          </p:nvSpPr>
          <p:spPr>
            <a:xfrm>
              <a:off x="5418" y="2447"/>
              <a:ext cx="0" cy="9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2" name="Łącznik prosty 41"/>
            <p:cNvSpPr/>
            <p:nvPr/>
          </p:nvSpPr>
          <p:spPr>
            <a:xfrm>
              <a:off x="475" y="3409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3" name="Prostokąt 42"/>
            <p:cNvSpPr/>
            <p:nvPr/>
          </p:nvSpPr>
          <p:spPr>
            <a:xfrm>
              <a:off x="475" y="3409"/>
              <a:ext cx="1360" cy="51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ctr">
                <a:lnSpc>
                  <a:spcPct val="100000"/>
                </a:lnSpc>
                <a:buNone/>
              </a:pPr>
              <a:r>
                <a:rPr sz="1800" b="1" i="0" u="none" strike="noStrike" baseline="0">
                  <a:solidFill>
                    <a:srgbClr val="000000"/>
                  </a:solidFill>
                  <a:latin typeface="Calibri"/>
                </a:rPr>
                <a:t>izolację </a:t>
              </a:r>
            </a:p>
          </p:txBody>
        </p:sp>
        <p:sp>
          <p:nvSpPr>
            <p:cNvPr id="44" name="Łącznik prosty 43"/>
            <p:cNvSpPr/>
            <p:nvPr/>
          </p:nvSpPr>
          <p:spPr>
            <a:xfrm>
              <a:off x="475" y="3409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5" name="Łącznik prosty 44"/>
            <p:cNvSpPr/>
            <p:nvPr/>
          </p:nvSpPr>
          <p:spPr>
            <a:xfrm>
              <a:off x="475" y="3409"/>
              <a:ext cx="0" cy="5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6" name="Łącznik prosty 45"/>
            <p:cNvSpPr/>
            <p:nvPr/>
          </p:nvSpPr>
          <p:spPr>
            <a:xfrm>
              <a:off x="1835" y="3409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7" name="Łącznik prosty 46"/>
            <p:cNvSpPr/>
            <p:nvPr/>
          </p:nvSpPr>
          <p:spPr>
            <a:xfrm>
              <a:off x="1835" y="3409"/>
              <a:ext cx="0" cy="5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48" name="Prostokąt 47"/>
            <p:cNvSpPr/>
            <p:nvPr/>
          </p:nvSpPr>
          <p:spPr>
            <a:xfrm>
              <a:off x="1835" y="3409"/>
              <a:ext cx="3583" cy="51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wrap="square" anchor="ctr"/>
            <a:lstStyle/>
            <a:p>
              <a:pPr marL="0" lvl="0" indent="0" algn="l">
                <a:lnSpc>
                  <a:spcPct val="100000"/>
                </a:lnSpc>
                <a:buNone/>
              </a:pPr>
              <a:r>
                <a:rPr sz="1800" b="0" i="0" u="none" strike="noStrike" baseline="0">
                  <a:solidFill>
                    <a:srgbClr val="000000"/>
                  </a:solidFill>
                  <a:latin typeface="Calibri"/>
                </a:rPr>
                <a:t>umieszczenie osoby, pojedynczo, w zamkniętym i odpowiednio przystosowanym pomieszczeniu</a:t>
              </a:r>
            </a:p>
          </p:txBody>
        </p:sp>
        <p:sp>
          <p:nvSpPr>
            <p:cNvPr id="49" name="Łącznik prosty 48"/>
            <p:cNvSpPr/>
            <p:nvPr/>
          </p:nvSpPr>
          <p:spPr>
            <a:xfrm>
              <a:off x="1835" y="3409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0" name="Łącznik prosty 49"/>
            <p:cNvSpPr/>
            <p:nvPr/>
          </p:nvSpPr>
          <p:spPr>
            <a:xfrm>
              <a:off x="1835" y="3409"/>
              <a:ext cx="0" cy="5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1" name="Łącznik prosty 50"/>
            <p:cNvSpPr/>
            <p:nvPr/>
          </p:nvSpPr>
          <p:spPr>
            <a:xfrm>
              <a:off x="5418" y="3409"/>
              <a:ext cx="0" cy="5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2" name="Łącznik prosty 51"/>
            <p:cNvSpPr/>
            <p:nvPr/>
          </p:nvSpPr>
          <p:spPr>
            <a:xfrm>
              <a:off x="475" y="3927"/>
              <a:ext cx="13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  <p:sp>
          <p:nvSpPr>
            <p:cNvPr id="53" name="Łącznik prosty 52"/>
            <p:cNvSpPr/>
            <p:nvPr/>
          </p:nvSpPr>
          <p:spPr>
            <a:xfrm>
              <a:off x="1835" y="3927"/>
              <a:ext cx="35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0" y="115887"/>
            <a:ext cx="9144000" cy="633413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sz="2800">
                <a:latin typeface="Calibri"/>
              </a:rPr>
              <a:t>Zasady stosowania przymusu bezpośredniego w praktyce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0" y="979487"/>
            <a:ext cx="8963025" cy="568801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775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sz="2400">
                <a:latin typeface="Calibri"/>
              </a:rPr>
              <a:t>Pamiętaj, że przymus bezpośredni jest interwencją terapeutyczną a nie represyjną (np. ma służyć odzyskaniu samokontroli)</a:t>
            </a:r>
          </a:p>
          <a:p>
            <a:pPr lvl="0" algn="just">
              <a:lnSpc>
                <a:spcPct val="150000"/>
              </a:lnSpc>
            </a:pPr>
            <a:r>
              <a:rPr sz="2400">
                <a:latin typeface="Calibri"/>
              </a:rPr>
              <a:t>Bądź cierpliwy, staraj się nawiązać dialog z pacjentem</a:t>
            </a:r>
          </a:p>
          <a:p>
            <a:pPr lvl="0" algn="just">
              <a:lnSpc>
                <a:spcPct val="150000"/>
              </a:lnSpc>
            </a:pPr>
            <a:r>
              <a:rPr sz="2400">
                <a:latin typeface="Calibri"/>
              </a:rPr>
              <a:t>INFORMUJ pacjenta o tym jakie kroki podejmujesz teraz i jakie ewentualnie będą kolejne</a:t>
            </a:r>
          </a:p>
          <a:p>
            <a:pPr lvl="0" algn="just">
              <a:lnSpc>
                <a:spcPct val="150000"/>
              </a:lnSpc>
            </a:pPr>
            <a:r>
              <a:rPr sz="2400">
                <a:latin typeface="Calibri"/>
              </a:rPr>
              <a:t>INFORMUJ pacjenta DLACZEGO jest stosowany wobec niego przymus bezpośredni</a:t>
            </a:r>
          </a:p>
          <a:p>
            <a:pPr lvl="0" algn="just">
              <a:lnSpc>
                <a:spcPct val="150000"/>
              </a:lnSpc>
            </a:pPr>
            <a:r>
              <a:rPr sz="2400">
                <a:latin typeface="Calibri"/>
              </a:rPr>
              <a:t>Podczas interwencji bądź spokojny i opanowany, nie podnoś głosu, nie krzycz. </a:t>
            </a:r>
          </a:p>
          <a:p>
            <a:pPr lvl="0" algn="just">
              <a:lnSpc>
                <a:spcPct val="150000"/>
              </a:lnSpc>
            </a:pPr>
            <a:r>
              <a:rPr sz="2400">
                <a:latin typeface="Calibri"/>
              </a:rPr>
              <a:t>Staraj się uspokajać pacjenta, nawet jeśli jest on pobudzony i wydaje się, że nie słucha</a:t>
            </a:r>
          </a:p>
          <a:p>
            <a:pPr lvl="0" algn="just">
              <a:lnSpc>
                <a:spcPct val="150000"/>
              </a:lnSpc>
            </a:pPr>
            <a:r>
              <a:rPr sz="2400">
                <a:latin typeface="Calibri"/>
              </a:rPr>
              <a:t>Bądź gotowy odstąpić od wykonania przymusu bezpośredniego jeśli pacjent uspokoi się i będzie chciał współpracować. </a:t>
            </a:r>
          </a:p>
          <a:p>
            <a:pPr lvl="0" algn="just">
              <a:lnSpc>
                <a:spcPct val="150000"/>
              </a:lnSpc>
            </a:pPr>
            <a:r>
              <a:rPr sz="2400">
                <a:latin typeface="Calibri"/>
              </a:rPr>
              <a:t>Rzeczowo wyjaśnij pacjentowi jego sytuację, co się stanie, okaż współczucie. Wówczas często nie jest konieczne użycie siły. </a:t>
            </a:r>
          </a:p>
          <a:p>
            <a:pPr lvl="0" algn="just">
              <a:lnSpc>
                <a:spcPct val="15000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341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>
                <a:latin typeface="Calibri"/>
              </a:rPr>
              <a:t>Zasady c.d.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06362" y="1195387"/>
            <a:ext cx="8928100" cy="539908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62500" lnSpcReduction="20000"/>
          </a:bodyPr>
          <a:lstStyle/>
          <a:p>
            <a:pPr lvl="0">
              <a:lnSpc>
                <a:spcPct val="170000"/>
              </a:lnSpc>
            </a:pPr>
            <a:r>
              <a:rPr>
                <a:latin typeface="Calibri"/>
              </a:rPr>
              <a:t>Po stwierdzeniu iż zastosowanie przymusu bezpośredniego jest nieuniknione NIE WAHAJ SIĘ, nie przedłużaj niepotrzebnie tego zdarzenia, nie rozciągaj w czasie działań podejmowanych przez personel. </a:t>
            </a:r>
          </a:p>
          <a:p>
            <a:pPr lvl="0">
              <a:lnSpc>
                <a:spcPct val="170000"/>
              </a:lnSpc>
            </a:pPr>
            <a:r>
              <a:rPr>
                <a:latin typeface="Calibri"/>
              </a:rPr>
              <a:t>Nie zmieniaj kilkakrotnie zdania, bądź konsekwentny</a:t>
            </a:r>
          </a:p>
          <a:p>
            <a:pPr lvl="0">
              <a:lnSpc>
                <a:spcPct val="170000"/>
              </a:lnSpc>
            </a:pPr>
            <a:r>
              <a:rPr>
                <a:latin typeface="Calibri"/>
              </a:rPr>
              <a:t>Przygotowanie interwencji</a:t>
            </a:r>
          </a:p>
          <a:p>
            <a:pPr lvl="1">
              <a:lnSpc>
                <a:spcPct val="170000"/>
              </a:lnSpc>
            </a:pPr>
            <a:r>
              <a:rPr>
                <a:latin typeface="Calibri"/>
              </a:rPr>
              <a:t>Odpowiednia liczba osób</a:t>
            </a:r>
          </a:p>
          <a:p>
            <a:pPr lvl="1">
              <a:lnSpc>
                <a:spcPct val="170000"/>
              </a:lnSpc>
            </a:pPr>
            <a:r>
              <a:rPr>
                <a:latin typeface="Calibri"/>
              </a:rPr>
              <a:t>Jedna osoba kieruje</a:t>
            </a:r>
          </a:p>
          <a:p>
            <a:pPr lvl="1">
              <a:lnSpc>
                <a:spcPct val="170000"/>
              </a:lnSpc>
            </a:pPr>
            <a:r>
              <a:rPr>
                <a:latin typeface="Calibri"/>
              </a:rPr>
              <a:t>W pobliżu obecne osoby gotowe udzielić pomocy</a:t>
            </a:r>
          </a:p>
          <a:p>
            <a:pPr lvl="1">
              <a:lnSpc>
                <a:spcPct val="170000"/>
              </a:lnSpc>
            </a:pPr>
            <a:r>
              <a:rPr>
                <a:latin typeface="Calibri"/>
              </a:rPr>
              <a:t>Miej w pogotowiu leki, pasy lub inne elementy stosowane podczas przymusu</a:t>
            </a:r>
          </a:p>
          <a:p>
            <a:pPr lvl="0">
              <a:lnSpc>
                <a:spcPct val="170000"/>
              </a:lnSpc>
            </a:pPr>
            <a:r>
              <a:rPr>
                <a:latin typeface="Calibri"/>
              </a:rPr>
              <a:t>Trening personelu, ćwiczenia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8895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>
                <a:latin typeface="Calibri"/>
              </a:rPr>
              <a:t>Zasady c.d.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79387" y="979487"/>
            <a:ext cx="8856663" cy="514508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77000" lnSpcReduction="20000"/>
          </a:bodyPr>
          <a:lstStyle/>
          <a:p>
            <a:pPr lvl="0" algn="just">
              <a:lnSpc>
                <a:spcPct val="160000"/>
              </a:lnSpc>
            </a:pPr>
            <a:r>
              <a:rPr sz="2800">
                <a:latin typeface="Calibri"/>
              </a:rPr>
              <a:t>Pamiętaj, że przymus bezpośredni jest zawsze bardzo przykrym zdarzeniem dla pacjenta, często odbieranym jako naruszenie jego godności osobistej. Swoim działaniem nie utrudniaj tego, nie okazuj wyższości, złości, zniecierpliwienia. Twoim działaniem kieruje troska o pacjenta a nie złość na niego.</a:t>
            </a:r>
          </a:p>
          <a:p>
            <a:pPr lvl="0" algn="just">
              <a:lnSpc>
                <a:spcPct val="160000"/>
              </a:lnSpc>
            </a:pPr>
            <a:endParaRPr/>
          </a:p>
          <a:p>
            <a:pPr lvl="0" algn="just">
              <a:lnSpc>
                <a:spcPct val="160000"/>
              </a:lnSpc>
            </a:pPr>
            <a:r>
              <a:rPr sz="2800">
                <a:latin typeface="Calibri"/>
              </a:rPr>
              <a:t> Podczas stosowania przymusu bezpośredniego pacjent może być wulgarny, obrażać Cię lub grozić. Pamiętaj, że masz do czynienia z osobą chorą, której zdolności panowania nad emocjami i zachowaniem są często znacznie ograniczone. Nie obrażaj się </a:t>
            </a:r>
            <a:r>
              <a:rPr sz="2800">
                <a:latin typeface="Wingdings"/>
              </a:rPr>
              <a:t></a:t>
            </a:r>
          </a:p>
          <a:p>
            <a:pPr lvl="0" algn="just">
              <a:lnSpc>
                <a:spcPct val="160000"/>
              </a:lnSpc>
            </a:pPr>
            <a:endParaRPr/>
          </a:p>
          <a:p>
            <a:pPr lvl="0" algn="just">
              <a:lnSpc>
                <a:spcPct val="16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1829</Words>
  <Application>Microsoft Office PowerPoint</Application>
  <PresentationFormat>Pokaz na ekranie (4:3)</PresentationFormat>
  <Paragraphs>186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Motyw pakietu Office</vt:lpstr>
      <vt:lpstr>Stosowania przymusu bezpośredniego  w kontekście przestrzegania praw  mieszkańców domów pomocy społecznej i jego dokumentowanie </vt:lpstr>
      <vt:lpstr>… zdrowie psychiczne jest fundamentalnym dobrem osobistym człowieka, a ochrona praw osób z zaburzeniami psychicznymi należy do obowiązków państwa…</vt:lpstr>
      <vt:lpstr>Prezentacja programu PowerPoint</vt:lpstr>
      <vt:lpstr>Choroba czy zaburzenie?</vt:lpstr>
      <vt:lpstr>Wolność, ale…</vt:lpstr>
      <vt:lpstr>Rodzaje przymusu bezpośredniego</vt:lpstr>
      <vt:lpstr>Zasady stosowania przymusu bezpośredniego w praktyce</vt:lpstr>
      <vt:lpstr>Zasady c.d.</vt:lpstr>
      <vt:lpstr>Zasady c.d.</vt:lpstr>
      <vt:lpstr>Kto podejmuje decyzję? </vt:lpstr>
      <vt:lpstr>Jednostka organizacyjna pomocy społecznej bez lekarza</vt:lpstr>
      <vt:lpstr>Wybór przymusu bezpośredniego</vt:lpstr>
      <vt:lpstr>Prezentacja programu PowerPoint</vt:lpstr>
      <vt:lpstr>Kto ocenia zasadność zastosowania przymusu?</vt:lpstr>
      <vt:lpstr>UWAGA</vt:lpstr>
      <vt:lpstr>Szczegółowe informacje dotyczące zastosowania przymusu bezpośredniego</vt:lpstr>
      <vt:lpstr>Prezentacja programu PowerPoint</vt:lpstr>
      <vt:lpstr>ROZPORZĄDZENIE MINISTRA ZDROWIA 2012 </vt:lpstr>
      <vt:lpstr>ROZPORZĄDZENIE MINISTRA ZDROWIA 2012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ROZPORZĄDZENIE MINISTRA ZDROWIA 2012 </vt:lpstr>
      <vt:lpstr>ROZPORZĄDZENIE MINISTRA ZDROWIA 2012 </vt:lpstr>
      <vt:lpstr>ROZPORZĄDZENIE MINISTRA ZDROWIA 2012 </vt:lpstr>
      <vt:lpstr>ROZPORZĄDZENIE MINISTRA ZDROWIA 2012 </vt:lpstr>
      <vt:lpstr>ROZPORZĄDZENIE MINISTRA ZDROWIA 2012 </vt:lpstr>
      <vt:lpstr>ROZPORZĄDZENIE MINISTRA ZDROWIA 2012 </vt:lpstr>
      <vt:lpstr>ROZPORZĄDZENIE MINISTRA ZDROWIA 2012 </vt:lpstr>
      <vt:lpstr>Prezentacja programu PowerPoint</vt:lpstr>
      <vt:lpstr>ROZPORZĄDZENIE MINISTRA ZDROWIA 2012</vt:lpstr>
      <vt:lpstr>Prezentacja programu PowerPoint</vt:lpstr>
      <vt:lpstr>Prezentacja programu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Stosowania przymusu bezpośredniego  w kontekście przestrzegania praw  mieszkańców domów pomocy społecznej i jego dokumentowanie</dc:title>
  <dc:creator>OSTRA</dc:creator>
  <cp:lastModifiedBy>Joanna Rosiek2</cp:lastModifiedBy>
  <cp:revision>2</cp:revision>
  <dcterms:modified xsi:type="dcterms:W3CDTF">2014-09-24T14:00:07Z</dcterms:modified>
</cp:coreProperties>
</file>